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401" r:id="rId2"/>
    <p:sldId id="3525" r:id="rId3"/>
    <p:sldId id="3385" r:id="rId4"/>
    <p:sldId id="3431" r:id="rId5"/>
    <p:sldId id="3332" r:id="rId6"/>
    <p:sldId id="3375" r:id="rId7"/>
    <p:sldId id="3333" r:id="rId8"/>
    <p:sldId id="3239" r:id="rId9"/>
    <p:sldId id="3317" r:id="rId10"/>
    <p:sldId id="3240" r:id="rId11"/>
    <p:sldId id="3241" r:id="rId12"/>
    <p:sldId id="3381" r:id="rId13"/>
    <p:sldId id="3508" r:id="rId14"/>
    <p:sldId id="3432" r:id="rId15"/>
    <p:sldId id="3433" r:id="rId16"/>
    <p:sldId id="2732" r:id="rId17"/>
    <p:sldId id="3434" r:id="rId18"/>
    <p:sldId id="2995" r:id="rId19"/>
    <p:sldId id="3498" r:id="rId20"/>
    <p:sldId id="3502" r:id="rId21"/>
    <p:sldId id="3099" r:id="rId22"/>
    <p:sldId id="3003" r:id="rId23"/>
    <p:sldId id="3506" r:id="rId24"/>
    <p:sldId id="3505" r:id="rId25"/>
    <p:sldId id="3484" r:id="rId26"/>
    <p:sldId id="3395" r:id="rId27"/>
    <p:sldId id="3512" r:id="rId28"/>
    <p:sldId id="3510" r:id="rId29"/>
    <p:sldId id="3511" r:id="rId30"/>
    <p:sldId id="3513" r:id="rId31"/>
    <p:sldId id="3435" r:id="rId32"/>
    <p:sldId id="3447" r:id="rId33"/>
    <p:sldId id="3394" r:id="rId34"/>
    <p:sldId id="3005" r:id="rId35"/>
    <p:sldId id="3006" r:id="rId36"/>
    <p:sldId id="3007" r:id="rId37"/>
    <p:sldId id="3008" r:id="rId38"/>
    <p:sldId id="3009" r:id="rId39"/>
    <p:sldId id="3010" r:id="rId40"/>
    <p:sldId id="3011" r:id="rId41"/>
    <p:sldId id="3048" r:id="rId42"/>
    <p:sldId id="3503" r:id="rId43"/>
    <p:sldId id="3017" r:id="rId44"/>
    <p:sldId id="3018" r:id="rId45"/>
    <p:sldId id="3019" r:id="rId46"/>
    <p:sldId id="3020" r:id="rId47"/>
    <p:sldId id="3021" r:id="rId48"/>
    <p:sldId id="3022" r:id="rId49"/>
    <p:sldId id="3342" r:id="rId50"/>
    <p:sldId id="3496" r:id="rId51"/>
    <p:sldId id="3499" r:id="rId52"/>
    <p:sldId id="3268" r:id="rId53"/>
    <p:sldId id="3269" r:id="rId54"/>
    <p:sldId id="3515" r:id="rId55"/>
    <p:sldId id="3437" r:id="rId56"/>
    <p:sldId id="3436" r:id="rId57"/>
    <p:sldId id="3345" r:id="rId58"/>
    <p:sldId id="3346" r:id="rId59"/>
    <p:sldId id="3347" r:id="rId60"/>
    <p:sldId id="3348" r:id="rId61"/>
    <p:sldId id="3419" r:id="rId62"/>
    <p:sldId id="3420" r:id="rId63"/>
    <p:sldId id="3349" r:id="rId64"/>
    <p:sldId id="3352" r:id="rId65"/>
    <p:sldId id="3516" r:id="rId66"/>
    <p:sldId id="3354" r:id="rId67"/>
    <p:sldId id="3355" r:id="rId68"/>
    <p:sldId id="3356" r:id="rId69"/>
    <p:sldId id="3357" r:id="rId70"/>
    <p:sldId id="3438" r:id="rId71"/>
    <p:sldId id="3439" r:id="rId72"/>
    <p:sldId id="3327" r:id="rId73"/>
    <p:sldId id="3328" r:id="rId74"/>
    <p:sldId id="3329" r:id="rId75"/>
    <p:sldId id="3167" r:id="rId76"/>
    <p:sldId id="3452" r:id="rId77"/>
    <p:sldId id="3132" r:id="rId78"/>
    <p:sldId id="3459" r:id="rId79"/>
    <p:sldId id="3442" r:id="rId80"/>
    <p:sldId id="3500" r:id="rId81"/>
    <p:sldId id="3262" r:id="rId82"/>
    <p:sldId id="3311" r:id="rId83"/>
    <p:sldId id="3310" r:id="rId84"/>
    <p:sldId id="3365" r:id="rId8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Default Section" id="{1DC30D9E-CD81-B94C-8841-F509C06C86C1}">
          <p14:sldIdLst>
            <p14:sldId id="3401"/>
            <p14:sldId id="3525"/>
            <p14:sldId id="3385"/>
            <p14:sldId id="3431"/>
            <p14:sldId id="3332"/>
            <p14:sldId id="3375"/>
            <p14:sldId id="3333"/>
            <p14:sldId id="3239"/>
            <p14:sldId id="3317"/>
            <p14:sldId id="3240"/>
            <p14:sldId id="3241"/>
            <p14:sldId id="3381"/>
            <p14:sldId id="3508"/>
          </p14:sldIdLst>
        </p14:section>
        <p14:section name="Moral Psych" id="{579DDC42-472B-6040-8974-715420249538}">
          <p14:sldIdLst>
            <p14:sldId id="3432"/>
            <p14:sldId id="3433"/>
            <p14:sldId id="2732"/>
            <p14:sldId id="3434"/>
            <p14:sldId id="2995"/>
            <p14:sldId id="3498"/>
            <p14:sldId id="3502"/>
            <p14:sldId id="3099"/>
            <p14:sldId id="3003"/>
            <p14:sldId id="3506"/>
            <p14:sldId id="3505"/>
            <p14:sldId id="3484"/>
            <p14:sldId id="3395"/>
            <p14:sldId id="3512"/>
            <p14:sldId id="3510"/>
            <p14:sldId id="3511"/>
            <p14:sldId id="3513"/>
            <p14:sldId id="3435"/>
          </p14:sldIdLst>
        </p14:section>
        <p14:section name="MFT" id="{DAC9211D-B827-5048-B505-0818B2276B63}">
          <p14:sldIdLst>
            <p14:sldId id="3447"/>
            <p14:sldId id="3394"/>
            <p14:sldId id="3005"/>
            <p14:sldId id="3006"/>
            <p14:sldId id="3007"/>
            <p14:sldId id="3008"/>
            <p14:sldId id="3009"/>
            <p14:sldId id="3010"/>
            <p14:sldId id="3011"/>
            <p14:sldId id="3048"/>
            <p14:sldId id="3503"/>
            <p14:sldId id="3017"/>
            <p14:sldId id="3018"/>
            <p14:sldId id="3019"/>
            <p14:sldId id="3020"/>
            <p14:sldId id="3021"/>
            <p14:sldId id="3022"/>
            <p14:sldId id="3342"/>
            <p14:sldId id="3496"/>
            <p14:sldId id="3499"/>
            <p14:sldId id="3268"/>
            <p14:sldId id="3269"/>
            <p14:sldId id="3515"/>
            <p14:sldId id="3437"/>
          </p14:sldIdLst>
        </p14:section>
        <p14:section name="Binds and blinds" id="{99BC82EF-9854-DE44-82A4-533123E300AA}">
          <p14:sldIdLst>
            <p14:sldId id="3436"/>
            <p14:sldId id="3345"/>
            <p14:sldId id="3346"/>
            <p14:sldId id="3347"/>
            <p14:sldId id="3348"/>
            <p14:sldId id="3419"/>
            <p14:sldId id="3420"/>
            <p14:sldId id="3349"/>
            <p14:sldId id="3352"/>
            <p14:sldId id="3516"/>
            <p14:sldId id="3354"/>
            <p14:sldId id="3355"/>
            <p14:sldId id="3356"/>
            <p14:sldId id="3357"/>
          </p14:sldIdLst>
        </p14:section>
        <p14:section name="Polarized Campus" id="{0FCBDB74-66E5-9444-976E-9F5E93B82756}">
          <p14:sldIdLst>
            <p14:sldId id="3438"/>
            <p14:sldId id="3439"/>
            <p14:sldId id="3327"/>
            <p14:sldId id="3328"/>
            <p14:sldId id="3329"/>
            <p14:sldId id="3167"/>
            <p14:sldId id="3452"/>
            <p14:sldId id="3132"/>
            <p14:sldId id="3459"/>
            <p14:sldId id="3442"/>
            <p14:sldId id="3500"/>
            <p14:sldId id="3262"/>
            <p14:sldId id="3311"/>
            <p14:sldId id="3310"/>
            <p14:sldId id="3365"/>
          </p14:sldIdLst>
        </p14:section>
        <p14:section name="What you can do" id="{29A9ADFC-0376-5748-A1C3-A9DB5DDD8F84}">
          <p14:sldIdLst/>
        </p14:section>
        <p14:section name="Extra slides" id="{06D942D5-9439-894F-8AD2-6C4CD34A18DC}">
          <p14:sldIdLst/>
        </p14:section>
        <p14:section name="extra or junk slides" id="{4EADFE34-B07A-C741-B476-45FF38CC6C8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AD0D"/>
    <a:srgbClr val="100228"/>
    <a:srgbClr val="B90310"/>
    <a:srgbClr val="1E044C"/>
    <a:srgbClr val="000066"/>
    <a:srgbClr val="0000FF"/>
    <a:srgbClr val="4F81BD"/>
    <a:srgbClr val="EDA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194" autoAdjust="0"/>
    <p:restoredTop sz="93792" autoAdjust="0"/>
  </p:normalViewPr>
  <p:slideViewPr>
    <p:cSldViewPr>
      <p:cViewPr varScale="1">
        <p:scale>
          <a:sx n="116" d="100"/>
          <a:sy n="116" d="100"/>
        </p:scale>
        <p:origin x="200" y="368"/>
      </p:cViewPr>
      <p:guideLst>
        <p:guide orient="horz" pos="1620"/>
        <p:guide pos="2880"/>
      </p:guideLst>
    </p:cSldViewPr>
  </p:slideViewPr>
  <p:outlineViewPr>
    <p:cViewPr>
      <p:scale>
        <a:sx n="33" d="100"/>
        <a:sy n="33" d="100"/>
      </p:scale>
      <p:origin x="0" y="288"/>
    </p:cViewPr>
  </p:outlineViewPr>
  <p:notesTextViewPr>
    <p:cViewPr>
      <p:scale>
        <a:sx n="100" d="100"/>
        <a:sy n="100" d="100"/>
      </p:scale>
      <p:origin x="0" y="0"/>
    </p:cViewPr>
  </p:notesTextViewPr>
  <p:sorterViewPr>
    <p:cViewPr varScale="1">
      <p:scale>
        <a:sx n="100" d="100"/>
        <a:sy n="100" d="100"/>
      </p:scale>
      <p:origin x="0" y="414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F00CD24-65D1-4C40-8D29-A862C223CF1E}" type="datetimeFigureOut">
              <a:rPr lang="en-US"/>
              <a:pPr>
                <a:defRPr/>
              </a:pPr>
              <a:t>10/19/18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DEAC3B2-A1AC-4482-A895-EC50CBB970D0}" type="slidenum">
              <a:rPr lang="en-US"/>
              <a:pPr>
                <a:defRPr/>
              </a:pPr>
              <a:t>‹#›</a:t>
            </a:fld>
            <a:endParaRPr lang="en-US"/>
          </a:p>
        </p:txBody>
      </p:sp>
    </p:spTree>
    <p:extLst>
      <p:ext uri="{BB962C8B-B14F-4D97-AF65-F5344CB8AC3E}">
        <p14:creationId xmlns:p14="http://schemas.microsoft.com/office/powerpoint/2010/main" val="24923575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www.bloomberg.com</a:t>
            </a:r>
            <a:r>
              <a:rPr lang="en-US" dirty="0"/>
              <a:t>/news/articles/2018-03-08/after-defeating-</a:t>
            </a:r>
            <a:r>
              <a:rPr lang="en-US" dirty="0" err="1"/>
              <a:t>cohn</a:t>
            </a:r>
            <a:r>
              <a:rPr lang="en-US" dirty="0"/>
              <a:t>-trump-s-trade-warrior-is-on-the-rise-again</a:t>
            </a:r>
          </a:p>
          <a:p>
            <a:endParaRPr lang="en-US" dirty="0"/>
          </a:p>
          <a:p>
            <a:r>
              <a:rPr lang="en-US" dirty="0"/>
              <a:t>I’m here to </a:t>
            </a:r>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20</a:t>
            </a:fld>
            <a:endParaRPr lang="en-US"/>
          </a:p>
        </p:txBody>
      </p:sp>
    </p:spTree>
    <p:extLst>
      <p:ext uri="{BB962C8B-B14F-4D97-AF65-F5344CB8AC3E}">
        <p14:creationId xmlns:p14="http://schemas.microsoft.com/office/powerpoint/2010/main" val="1794391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EBB2787-0743-4D89-9775-C4FB866B822F}" type="slidenum">
              <a:rPr lang="en-US" smtClean="0"/>
              <a:pPr>
                <a:defRPr/>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news.mit.edu</a:t>
            </a:r>
            <a:r>
              <a:rPr lang="en-US" dirty="0"/>
              <a:t>/2018/study-twitter-false-news-travels-faster-true-stories-0308</a:t>
            </a:r>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30</a:t>
            </a:fld>
            <a:endParaRPr lang="en-US"/>
          </a:p>
        </p:txBody>
      </p:sp>
    </p:spTree>
    <p:extLst>
      <p:ext uri="{BB962C8B-B14F-4D97-AF65-F5344CB8AC3E}">
        <p14:creationId xmlns:p14="http://schemas.microsoft.com/office/powerpoint/2010/main" val="1675955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31</a:t>
            </a:fld>
            <a:endParaRPr lang="en-US"/>
          </a:p>
        </p:txBody>
      </p:sp>
    </p:spTree>
    <p:extLst>
      <p:ext uri="{BB962C8B-B14F-4D97-AF65-F5344CB8AC3E}">
        <p14:creationId xmlns:p14="http://schemas.microsoft.com/office/powerpoint/2010/main" val="1011322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32</a:t>
            </a:fld>
            <a:endParaRPr lang="en-US"/>
          </a:p>
        </p:txBody>
      </p:sp>
    </p:spTree>
    <p:extLst>
      <p:ext uri="{BB962C8B-B14F-4D97-AF65-F5344CB8AC3E}">
        <p14:creationId xmlns:p14="http://schemas.microsoft.com/office/powerpoint/2010/main" val="1295460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9/2/2002</a:t>
            </a:r>
          </a:p>
        </p:txBody>
      </p:sp>
      <p:sp>
        <p:nvSpPr>
          <p:cNvPr id="5017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482BD1-8001-4DAE-95B9-7BEF9DCE1CDB}" type="slidenum">
              <a:rPr lang="en-US" smtClean="0"/>
              <a:pPr fontAlgn="base">
                <a:spcBef>
                  <a:spcPct val="0"/>
                </a:spcBef>
                <a:spcAft>
                  <a:spcPct val="0"/>
                </a:spcAft>
                <a:defRPr/>
              </a:pPr>
              <a:t>34</a:t>
            </a:fld>
            <a:endParaRPr lang="en-US"/>
          </a:p>
        </p:txBody>
      </p:sp>
      <p:sp>
        <p:nvSpPr>
          <p:cNvPr id="72708"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72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01B9B4-1560-4BC0-8666-67587DB79FAE}" type="slidenum">
              <a:rPr lang="en-US" smtClean="0"/>
              <a:pPr/>
              <a:t>35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9/2/2002</a:t>
            </a:r>
          </a:p>
        </p:txBody>
      </p:sp>
      <p:sp>
        <p:nvSpPr>
          <p:cNvPr id="5120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30E361-22D9-4A5A-9170-29120959411E}" type="slidenum">
              <a:rPr lang="en-US" smtClean="0"/>
              <a:pPr fontAlgn="base">
                <a:spcBef>
                  <a:spcPct val="0"/>
                </a:spcBef>
                <a:spcAft>
                  <a:spcPct val="0"/>
                </a:spcAft>
                <a:defRPr/>
              </a:pPr>
              <a:t>36</a:t>
            </a:fld>
            <a:endParaRPr lang="en-US"/>
          </a:p>
        </p:txBody>
      </p:sp>
      <p:sp>
        <p:nvSpPr>
          <p:cNvPr id="89092"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8909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01B9B4-1560-4BC0-8666-67587DB79FAE}"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4</a:t>
            </a:fld>
            <a:endParaRPr lang="en-US"/>
          </a:p>
        </p:txBody>
      </p:sp>
    </p:spTree>
    <p:extLst>
      <p:ext uri="{BB962C8B-B14F-4D97-AF65-F5344CB8AC3E}">
        <p14:creationId xmlns:p14="http://schemas.microsoft.com/office/powerpoint/2010/main" val="1633752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Photo by </a:t>
            </a:r>
            <a:r>
              <a:rPr lang="en-US" dirty="0" err="1"/>
              <a:t>emily</a:t>
            </a:r>
            <a:r>
              <a:rPr lang="en-US" dirty="0"/>
              <a:t> </a:t>
            </a:r>
            <a:r>
              <a:rPr lang="en-US" dirty="0" err="1"/>
              <a:t>ekins</a:t>
            </a:r>
            <a:r>
              <a:rPr lang="en-US" dirty="0"/>
              <a:t>, used with permission</a:t>
            </a:r>
          </a:p>
        </p:txBody>
      </p:sp>
      <p:sp>
        <p:nvSpPr>
          <p:cNvPr id="4" name="Slide Number Placeholder 3"/>
          <p:cNvSpPr>
            <a:spLocks noGrp="1"/>
          </p:cNvSpPr>
          <p:nvPr>
            <p:ph type="sldNum" sz="quarter" idx="10"/>
          </p:nvPr>
        </p:nvSpPr>
        <p:spPr/>
        <p:txBody>
          <a:bodyPr/>
          <a:lstStyle/>
          <a:p>
            <a:fld id="{5A01B9B4-1560-4BC0-8666-67587DB79FAE}" type="slidenum">
              <a:rPr lang="en-US" smtClean="0"/>
              <a:pPr/>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9/2/2002</a:t>
            </a:r>
          </a:p>
        </p:txBody>
      </p:sp>
      <p:sp>
        <p:nvSpPr>
          <p:cNvPr id="5120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DD52F7-12A3-461D-94CD-5F9658A9F7F7}" type="slidenum">
              <a:rPr lang="en-US" smtClean="0"/>
              <a:pPr fontAlgn="base">
                <a:spcBef>
                  <a:spcPct val="0"/>
                </a:spcBef>
                <a:spcAft>
                  <a:spcPct val="0"/>
                </a:spcAft>
                <a:defRPr/>
              </a:pPr>
              <a:t>39</a:t>
            </a:fld>
            <a:endParaRPr lang="en-US"/>
          </a:p>
        </p:txBody>
      </p:sp>
      <p:sp>
        <p:nvSpPr>
          <p:cNvPr id="118788"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11878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9/2/2002</a:t>
            </a:r>
          </a:p>
        </p:txBody>
      </p:sp>
      <p:sp>
        <p:nvSpPr>
          <p:cNvPr id="5120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32358F-448B-49EE-9EE0-BECE3F80E33D}" type="slidenum">
              <a:rPr lang="en-US" smtClean="0"/>
              <a:pPr fontAlgn="base">
                <a:spcBef>
                  <a:spcPct val="0"/>
                </a:spcBef>
                <a:spcAft>
                  <a:spcPct val="0"/>
                </a:spcAft>
                <a:defRPr/>
              </a:pPr>
              <a:t>40</a:t>
            </a:fld>
            <a:endParaRPr lang="en-US"/>
          </a:p>
        </p:txBody>
      </p:sp>
      <p:sp>
        <p:nvSpPr>
          <p:cNvPr id="117764"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1177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9/2/2002</a:t>
            </a:r>
          </a:p>
        </p:txBody>
      </p:sp>
      <p:sp>
        <p:nvSpPr>
          <p:cNvPr id="5120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32358F-448B-49EE-9EE0-BECE3F80E33D}" type="slidenum">
              <a:rPr lang="en-US" smtClean="0"/>
              <a:pPr fontAlgn="base">
                <a:spcBef>
                  <a:spcPct val="0"/>
                </a:spcBef>
                <a:spcAft>
                  <a:spcPct val="0"/>
                </a:spcAft>
                <a:defRPr/>
              </a:pPr>
              <a:t>41</a:t>
            </a:fld>
            <a:endParaRPr lang="en-US"/>
          </a:p>
        </p:txBody>
      </p:sp>
      <p:sp>
        <p:nvSpPr>
          <p:cNvPr id="117764"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1177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9/2/2002</a:t>
            </a:r>
          </a:p>
        </p:txBody>
      </p:sp>
      <p:sp>
        <p:nvSpPr>
          <p:cNvPr id="5222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CCB1CE-965F-49E3-A8FE-0E67194D8D78}" type="slidenum">
              <a:rPr lang="en-US" smtClean="0"/>
              <a:pPr fontAlgn="base">
                <a:spcBef>
                  <a:spcPct val="0"/>
                </a:spcBef>
                <a:spcAft>
                  <a:spcPct val="0"/>
                </a:spcAft>
                <a:defRPr/>
              </a:pPr>
              <a:t>42</a:t>
            </a:fld>
            <a:endParaRPr lang="en-US"/>
          </a:p>
        </p:txBody>
      </p:sp>
      <p:sp>
        <p:nvSpPr>
          <p:cNvPr id="96260"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9626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9/2/2002</a:t>
            </a:r>
          </a:p>
        </p:txBody>
      </p:sp>
      <p:sp>
        <p:nvSpPr>
          <p:cNvPr id="5325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6DEA0B-3D8F-4E53-BC8C-5046B958AE25}" type="slidenum">
              <a:rPr lang="en-US" smtClean="0"/>
              <a:pPr fontAlgn="base">
                <a:spcBef>
                  <a:spcPct val="0"/>
                </a:spcBef>
                <a:spcAft>
                  <a:spcPct val="0"/>
                </a:spcAft>
                <a:defRPr/>
              </a:pPr>
              <a:t>43</a:t>
            </a:fld>
            <a:endParaRPr lang="en-US"/>
          </a:p>
        </p:txBody>
      </p:sp>
      <p:sp>
        <p:nvSpPr>
          <p:cNvPr id="102404"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1024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9/2/2002</a:t>
            </a:r>
          </a:p>
        </p:txBody>
      </p:sp>
      <p:sp>
        <p:nvSpPr>
          <p:cNvPr id="5325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6DEA0B-3D8F-4E53-BC8C-5046B958AE25}" type="slidenum">
              <a:rPr lang="en-US" smtClean="0"/>
              <a:pPr fontAlgn="base">
                <a:spcBef>
                  <a:spcPct val="0"/>
                </a:spcBef>
                <a:spcAft>
                  <a:spcPct val="0"/>
                </a:spcAft>
                <a:defRPr/>
              </a:pPr>
              <a:t>44</a:t>
            </a:fld>
            <a:endParaRPr lang="en-US"/>
          </a:p>
        </p:txBody>
      </p:sp>
      <p:sp>
        <p:nvSpPr>
          <p:cNvPr id="102404"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1024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9/2/2002</a:t>
            </a:r>
          </a:p>
        </p:txBody>
      </p:sp>
      <p:sp>
        <p:nvSpPr>
          <p:cNvPr id="5325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6DEA0B-3D8F-4E53-BC8C-5046B958AE25}" type="slidenum">
              <a:rPr lang="en-US" smtClean="0"/>
              <a:pPr fontAlgn="base">
                <a:spcBef>
                  <a:spcPct val="0"/>
                </a:spcBef>
                <a:spcAft>
                  <a:spcPct val="0"/>
                </a:spcAft>
                <a:defRPr/>
              </a:pPr>
              <a:t>45</a:t>
            </a:fld>
            <a:endParaRPr lang="en-US"/>
          </a:p>
        </p:txBody>
      </p:sp>
      <p:sp>
        <p:nvSpPr>
          <p:cNvPr id="102404"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1024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9/2/2002</a:t>
            </a:r>
          </a:p>
        </p:txBody>
      </p:sp>
      <p:sp>
        <p:nvSpPr>
          <p:cNvPr id="5427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E8DD75-D399-4B3B-A5B5-2051AD1ACDD4}" type="slidenum">
              <a:rPr lang="en-US" smtClean="0"/>
              <a:pPr fontAlgn="base">
                <a:spcBef>
                  <a:spcPct val="0"/>
                </a:spcBef>
                <a:spcAft>
                  <a:spcPct val="0"/>
                </a:spcAft>
                <a:defRPr/>
              </a:pPr>
              <a:t>46</a:t>
            </a:fld>
            <a:endParaRPr lang="en-US"/>
          </a:p>
        </p:txBody>
      </p:sp>
      <p:sp>
        <p:nvSpPr>
          <p:cNvPr id="105476"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10547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en.wikipedia.org</a:t>
            </a:r>
            <a:r>
              <a:rPr lang="en-US" dirty="0"/>
              <a:t>/wiki/</a:t>
            </a:r>
            <a:r>
              <a:rPr lang="en-US" dirty="0" err="1"/>
              <a:t>The_Second_Coming</a:t>
            </a:r>
            <a:r>
              <a:rPr lang="en-US" dirty="0"/>
              <a:t>_(poem) The poem was written in 1919 in the aftermath of the First World War[3] and the beginning of the Irish War of Independence that followed the Easter Rising, Yeats incorporates his ideas on the gyre—a historical cycle of about 2,000 years. He first published this idea in his writing 'a vision' which predicted the expected anarchy that would be released around 2,000 years after the birth of Christ. The gyre suggests the image of a world spinning outward so that it cannot recall its own origin. These anxieties are closely tied to the traumas of a continent at war, and the rise of industrialism and militarism on a global scale.</a:t>
            </a:r>
          </a:p>
          <a:p>
            <a:r>
              <a:rPr lang="en-US" dirty="0"/>
              <a:t>The concluding lines refer to Yeats's belief that history was cyclical, and that his age represented the end of the cycle that began with the rise of Christianity; according to one interpretation, "the beast" referred to the traditional ruling classes of Europe who were unable to protect the traditional culture of Europe from materialistic mass movements:</a:t>
            </a:r>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12</a:t>
            </a:fld>
            <a:endParaRPr lang="en-US"/>
          </a:p>
        </p:txBody>
      </p:sp>
    </p:spTree>
    <p:extLst>
      <p:ext uri="{BB962C8B-B14F-4D97-AF65-F5344CB8AC3E}">
        <p14:creationId xmlns:p14="http://schemas.microsoft.com/office/powerpoint/2010/main" val="349839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48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49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www.people-press.org</a:t>
            </a:r>
            <a:r>
              <a:rPr lang="en-US" dirty="0"/>
              <a:t>/2017/10/05/1-partisan-divides-over-political-values-widen/</a:t>
            </a:r>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51</a:t>
            </a:fld>
            <a:endParaRPr lang="en-US"/>
          </a:p>
        </p:txBody>
      </p:sp>
    </p:spTree>
    <p:extLst>
      <p:ext uri="{BB962C8B-B14F-4D97-AF65-F5344CB8AC3E}">
        <p14:creationId xmlns:p14="http://schemas.microsoft.com/office/powerpoint/2010/main" val="254261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news.mit.edu</a:t>
            </a:r>
            <a:r>
              <a:rPr lang="en-US" dirty="0"/>
              <a:t>/2018/study-twitter-false-news-travels-faster-true-stories-0308</a:t>
            </a:r>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54</a:t>
            </a:fld>
            <a:endParaRPr lang="en-US"/>
          </a:p>
        </p:txBody>
      </p:sp>
    </p:spTree>
    <p:extLst>
      <p:ext uri="{BB962C8B-B14F-4D97-AF65-F5344CB8AC3E}">
        <p14:creationId xmlns:p14="http://schemas.microsoft.com/office/powerpoint/2010/main" val="301681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55</a:t>
            </a:fld>
            <a:endParaRPr lang="en-US"/>
          </a:p>
        </p:txBody>
      </p:sp>
    </p:spTree>
    <p:extLst>
      <p:ext uri="{BB962C8B-B14F-4D97-AF65-F5344CB8AC3E}">
        <p14:creationId xmlns:p14="http://schemas.microsoft.com/office/powerpoint/2010/main" val="785503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56</a:t>
            </a:fld>
            <a:endParaRPr lang="en-US"/>
          </a:p>
        </p:txBody>
      </p:sp>
    </p:spTree>
    <p:extLst>
      <p:ext uri="{BB962C8B-B14F-4D97-AF65-F5344CB8AC3E}">
        <p14:creationId xmlns:p14="http://schemas.microsoft.com/office/powerpoint/2010/main" val="1752871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64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65</a:t>
            </a:fld>
            <a:endParaRPr lang="en-US"/>
          </a:p>
        </p:txBody>
      </p:sp>
    </p:spTree>
    <p:extLst>
      <p:ext uri="{BB962C8B-B14F-4D97-AF65-F5344CB8AC3E}">
        <p14:creationId xmlns:p14="http://schemas.microsoft.com/office/powerpoint/2010/main" val="1568134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70</a:t>
            </a:fld>
            <a:endParaRPr lang="en-US"/>
          </a:p>
        </p:txBody>
      </p:sp>
    </p:spTree>
    <p:extLst>
      <p:ext uri="{BB962C8B-B14F-4D97-AF65-F5344CB8AC3E}">
        <p14:creationId xmlns:p14="http://schemas.microsoft.com/office/powerpoint/2010/main" val="935144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71</a:t>
            </a:fld>
            <a:endParaRPr lang="en-US"/>
          </a:p>
        </p:txBody>
      </p:sp>
    </p:spTree>
    <p:extLst>
      <p:ext uri="{BB962C8B-B14F-4D97-AF65-F5344CB8AC3E}">
        <p14:creationId xmlns:p14="http://schemas.microsoft.com/office/powerpoint/2010/main" val="150077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14</a:t>
            </a:fld>
            <a:endParaRPr lang="en-US"/>
          </a:p>
        </p:txBody>
      </p:sp>
    </p:spTree>
    <p:extLst>
      <p:ext uri="{BB962C8B-B14F-4D97-AF65-F5344CB8AC3E}">
        <p14:creationId xmlns:p14="http://schemas.microsoft.com/office/powerpoint/2010/main" val="1794258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www.wsj.com</a:t>
            </a:r>
            <a:r>
              <a:rPr lang="en-US" dirty="0"/>
              <a:t>/articles/college-facultys-new-focus-dont-offend-1488200404?elqTrackId=61eba7b9e2a64667baa9b35128af8412&amp;elq=eb4a89fe51434a85940b2645d599f7f5&amp;elqaid=12760&amp;elqat=1&amp;elqCampaignId=5232</a:t>
            </a:r>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75</a:t>
            </a:fld>
            <a:endParaRPr lang="en-US"/>
          </a:p>
        </p:txBody>
      </p:sp>
    </p:spTree>
    <p:extLst>
      <p:ext uri="{BB962C8B-B14F-4D97-AF65-F5344CB8AC3E}">
        <p14:creationId xmlns:p14="http://schemas.microsoft.com/office/powerpoint/2010/main" val="1385922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dirty="0"/>
              <a:t>/2017/10/31/education/</a:t>
            </a:r>
            <a:r>
              <a:rPr lang="en-US" dirty="0" err="1"/>
              <a:t>edlife</a:t>
            </a:r>
            <a:r>
              <a:rPr lang="en-US" dirty="0"/>
              <a:t>/liberal-teaching-amid-partisan-</a:t>
            </a:r>
            <a:r>
              <a:rPr lang="en-US" dirty="0" err="1"/>
              <a:t>divide.html</a:t>
            </a:r>
            <a:endParaRPr lang="en-US" dirty="0"/>
          </a:p>
        </p:txBody>
      </p:sp>
      <p:sp>
        <p:nvSpPr>
          <p:cNvPr id="4" name="Slide Number Placeholder 3"/>
          <p:cNvSpPr>
            <a:spLocks noGrp="1"/>
          </p:cNvSpPr>
          <p:nvPr>
            <p:ph type="sldNum" sz="quarter" idx="10"/>
          </p:nvPr>
        </p:nvSpPr>
        <p:spPr/>
        <p:txBody>
          <a:bodyPr/>
          <a:lstStyle/>
          <a:p>
            <a:pPr>
              <a:defRPr/>
            </a:pPr>
            <a:fld id="{EDEAC3B2-A1AC-4482-A895-EC50CBB970D0}" type="slidenum">
              <a:rPr lang="en-US" smtClean="0"/>
              <a:pPr>
                <a:defRPr/>
              </a:pPr>
              <a:t>76</a:t>
            </a:fld>
            <a:endParaRPr lang="en-US"/>
          </a:p>
        </p:txBody>
      </p:sp>
    </p:spTree>
    <p:extLst>
      <p:ext uri="{BB962C8B-B14F-4D97-AF65-F5344CB8AC3E}">
        <p14:creationId xmlns:p14="http://schemas.microsoft.com/office/powerpoint/2010/main" val="2066195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15</a:t>
            </a:fld>
            <a:endParaRPr lang="en-US"/>
          </a:p>
        </p:txBody>
      </p:sp>
    </p:spTree>
    <p:extLst>
      <p:ext uri="{BB962C8B-B14F-4D97-AF65-F5344CB8AC3E}">
        <p14:creationId xmlns:p14="http://schemas.microsoft.com/office/powerpoint/2010/main" val="43417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EBB2787-0743-4D89-9775-C4FB866B822F}" type="slidenum">
              <a:rPr lang="en-US" smtClean="0"/>
              <a:pPr>
                <a:defRPr/>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2207D76-A5F7-4F47-A416-8127C5BD71D9}" type="slidenum">
              <a:rPr lang="en-US" smtClean="0"/>
              <a:pPr>
                <a:defRPr/>
              </a:pPr>
              <a:t>17</a:t>
            </a:fld>
            <a:endParaRPr lang="en-US"/>
          </a:p>
        </p:txBody>
      </p:sp>
    </p:spTree>
    <p:extLst>
      <p:ext uri="{BB962C8B-B14F-4D97-AF65-F5344CB8AC3E}">
        <p14:creationId xmlns:p14="http://schemas.microsoft.com/office/powerpoint/2010/main" val="104719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EBB2787-0743-4D89-9775-C4FB866B822F}" type="slidenum">
              <a:rPr lang="en-US" smtClean="0"/>
              <a:pPr>
                <a:defRPr/>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ftr" sz="quarter" idx="4"/>
          </p:nvPr>
        </p:nvSpPr>
        <p:spPr/>
        <p:txBody>
          <a:bodyPr/>
          <a:lstStyle/>
          <a:p>
            <a:pPr>
              <a:defRPr/>
            </a:pPr>
            <a:r>
              <a:rPr lang="en-US"/>
              <a:t>9/2/2002</a:t>
            </a:r>
          </a:p>
        </p:txBody>
      </p:sp>
      <p:sp>
        <p:nvSpPr>
          <p:cNvPr id="73731" name="Rectangle 7"/>
          <p:cNvSpPr>
            <a:spLocks noGrp="1" noChangeArrowheads="1"/>
          </p:cNvSpPr>
          <p:nvPr>
            <p:ph type="sldNum" sz="quarter" idx="5"/>
          </p:nvPr>
        </p:nvSpPr>
        <p:spPr/>
        <p:txBody>
          <a:bodyPr/>
          <a:lstStyle/>
          <a:p>
            <a:pPr>
              <a:defRPr/>
            </a:pPr>
            <a:fld id="{7288C6A8-AD3F-4DD8-AC50-459DE0CE26A6}" type="slidenum">
              <a:rPr lang="en-US" smtClean="0"/>
              <a:pPr>
                <a:defRPr/>
              </a:pPr>
              <a:t>19</a:t>
            </a:fld>
            <a:endParaRPr lang="en-US"/>
          </a:p>
        </p:txBody>
      </p:sp>
      <p:sp>
        <p:nvSpPr>
          <p:cNvPr id="98308" name="Rectangle 2"/>
          <p:cNvSpPr>
            <a:spLocks noGrp="1" noRot="1" noChangeAspect="1" noChangeArrowheads="1" noTextEdit="1"/>
          </p:cNvSpPr>
          <p:nvPr>
            <p:ph type="sldImg"/>
          </p:nvPr>
        </p:nvSpPr>
        <p:spPr bwMode="auto">
          <a:xfrm>
            <a:off x="-203200" y="0"/>
            <a:ext cx="4064000" cy="2286000"/>
          </a:xfrm>
          <a:noFill/>
          <a:ln>
            <a:solidFill>
              <a:srgbClr val="000000"/>
            </a:solidFill>
            <a:miter lim="800000"/>
            <a:headEnd/>
            <a:tailEnd/>
          </a:ln>
        </p:spPr>
      </p:sp>
      <p:sp>
        <p:nvSpPr>
          <p:cNvPr id="983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472401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2"/>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69"/>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69"/>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jpeg"/><Relationship Id="rId5" Type="http://schemas.microsoft.com/office/2007/relationships/hdphoto" Target="../media/hdphoto4.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3.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0.png"/><Relationship Id="rId5" Type="http://schemas.microsoft.com/office/2007/relationships/hdphoto" Target="../media/hdphoto9.wdp"/><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tiff"/></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ubble_starsandstars.jpg"/>
          <p:cNvPicPr>
            <a:picLocks noChangeAspect="1"/>
          </p:cNvPicPr>
          <p:nvPr/>
        </p:nvPicPr>
        <p:blipFill>
          <a:blip r:embed="rId2">
            <a:alphaModFix/>
            <a:extLst>
              <a:ext uri="{BEBA8EAE-BF5A-486C-A8C5-ECC9F3942E4B}">
                <a14:imgProps xmlns:a14="http://schemas.microsoft.com/office/drawing/2010/main">
                  <a14:imgLayer r:embed="rId3">
                    <a14:imgEffect>
                      <a14:sharpenSoften amount="2000"/>
                    </a14:imgEffect>
                    <a14:imgEffect>
                      <a14:brightnessContrast bright="-33000" contrast="-33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a:xfrm>
            <a:off x="685800" y="3132215"/>
            <a:ext cx="7620000" cy="2022872"/>
          </a:xfrm>
        </p:spPr>
        <p:txBody>
          <a:bodyPr/>
          <a:lstStyle/>
          <a:p>
            <a:pPr algn="ctr"/>
            <a:r>
              <a:rPr lang="en-US" sz="3000" dirty="0">
                <a:solidFill>
                  <a:schemeClr val="bg1"/>
                </a:solidFill>
              </a:rPr>
              <a:t>Jonathan Haidt  </a:t>
            </a:r>
          </a:p>
          <a:p>
            <a:pPr algn="ctr"/>
            <a:r>
              <a:rPr lang="en-US" sz="3000" dirty="0">
                <a:solidFill>
                  <a:schemeClr val="bg1"/>
                </a:solidFill>
              </a:rPr>
              <a:t>NYU—Stern School of Business</a:t>
            </a:r>
          </a:p>
        </p:txBody>
      </p:sp>
      <p:sp>
        <p:nvSpPr>
          <p:cNvPr id="4" name="Title 1"/>
          <p:cNvSpPr txBox="1">
            <a:spLocks/>
          </p:cNvSpPr>
          <p:nvPr/>
        </p:nvSpPr>
        <p:spPr bwMode="auto">
          <a:xfrm>
            <a:off x="-33697" y="133350"/>
            <a:ext cx="9177697" cy="2438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solidFill>
                  <a:schemeClr val="bg1"/>
                </a:solidFill>
              </a:rPr>
              <a:t>The rise and fall of a tribal species: </a:t>
            </a:r>
            <a:br>
              <a:rPr lang="en-US" dirty="0">
                <a:solidFill>
                  <a:schemeClr val="bg1"/>
                </a:solidFill>
              </a:rPr>
            </a:br>
            <a:r>
              <a:rPr lang="en-US" dirty="0">
                <a:solidFill>
                  <a:schemeClr val="bg1"/>
                </a:solidFill>
              </a:rPr>
              <a:t>Why America and its universities are malfunctioning </a:t>
            </a:r>
            <a:endParaRPr lang="en-US" i="1" dirty="0">
              <a:solidFill>
                <a:schemeClr val="bg1"/>
              </a:solidFill>
            </a:endParaRPr>
          </a:p>
        </p:txBody>
      </p:sp>
    </p:spTree>
    <p:extLst>
      <p:ext uri="{BB962C8B-B14F-4D97-AF65-F5344CB8AC3E}">
        <p14:creationId xmlns:p14="http://schemas.microsoft.com/office/powerpoint/2010/main" val="2756798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22" y="590550"/>
            <a:ext cx="9183244" cy="3962400"/>
          </a:xfrm>
          <a:prstGeom prst="rect">
            <a:avLst/>
          </a:prstGeom>
        </p:spPr>
      </p:pic>
      <p:pic>
        <p:nvPicPr>
          <p:cNvPr id="2" name="Picture 1" descr="thomas-jefferson-9353715-1-402.jpg"/>
          <p:cNvPicPr>
            <a:picLocks noChangeAspect="1"/>
          </p:cNvPicPr>
          <p:nvPr/>
        </p:nvPicPr>
        <p:blipFill rotWithShape="1">
          <a:blip r:embed="rId3">
            <a:extLst>
              <a:ext uri="{28A0092B-C50C-407E-A947-70E740481C1C}">
                <a14:useLocalDpi xmlns:a14="http://schemas.microsoft.com/office/drawing/2010/main" val="0"/>
              </a:ext>
            </a:extLst>
          </a:blip>
          <a:srcRect l="15555" r="19710" b="27536"/>
          <a:stretch/>
        </p:blipFill>
        <p:spPr>
          <a:xfrm>
            <a:off x="-2133600" y="-704850"/>
            <a:ext cx="1418168" cy="15875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0" b="39691" l="27654" r="71788"/>
                    </a14:imgEffect>
                  </a14:imgLayer>
                </a14:imgProps>
              </a:ext>
            </a:extLst>
          </a:blip>
          <a:srcRect l="26543" r="26543" b="58529"/>
          <a:stretch/>
        </p:blipFill>
        <p:spPr>
          <a:xfrm flipH="1">
            <a:off x="1066800" y="514350"/>
            <a:ext cx="1429926" cy="1429926"/>
          </a:xfrm>
          <a:prstGeom prst="rect">
            <a:avLst/>
          </a:prstGeom>
          <a:scene3d>
            <a:camera prst="orthographicFront">
              <a:rot lat="0" lon="0" rev="20400000"/>
            </a:camera>
            <a:lightRig rig="threePt" dir="t"/>
          </a:scene3d>
        </p:spPr>
      </p:pic>
      <p:pic>
        <p:nvPicPr>
          <p:cNvPr id="3" name="Picture 2" descr="Constitution-photo.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600" y="1657350"/>
            <a:ext cx="2582269" cy="2419350"/>
          </a:xfrm>
          <a:prstGeom prst="rect">
            <a:avLst/>
          </a:prstGeom>
        </p:spPr>
      </p:pic>
    </p:spTree>
    <p:extLst>
      <p:ext uri="{BB962C8B-B14F-4D97-AF65-F5344CB8AC3E}">
        <p14:creationId xmlns:p14="http://schemas.microsoft.com/office/powerpoint/2010/main" val="1544528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22" y="590550"/>
            <a:ext cx="9183244" cy="3962400"/>
          </a:xfrm>
          <a:prstGeom prst="rect">
            <a:avLst/>
          </a:prstGeom>
        </p:spPr>
      </p:pic>
      <p:pic>
        <p:nvPicPr>
          <p:cNvPr id="6" name="Picture 5"/>
          <p:cNvPicPr/>
          <p:nvPr/>
        </p:nvPicPr>
        <p:blipFill rotWithShape="1">
          <a:blip r:embed="rId3">
            <a:extLst>
              <a:ext uri="{BEBA8EAE-BF5A-486C-A8C5-ECC9F3942E4B}">
                <a14:imgProps xmlns:a14="http://schemas.microsoft.com/office/drawing/2010/main">
                  <a14:imgLayer r:embed="rId4">
                    <a14:imgEffect>
                      <a14:backgroundRemoval t="0" b="61042" l="35868" r="65124"/>
                    </a14:imgEffect>
                  </a14:imgLayer>
                </a14:imgProps>
              </a:ext>
              <a:ext uri="{28A0092B-C50C-407E-A947-70E740481C1C}">
                <a14:useLocalDpi xmlns:a14="http://schemas.microsoft.com/office/drawing/2010/main" val="0"/>
              </a:ext>
            </a:extLst>
          </a:blip>
          <a:srcRect l="34374" r="33797" b="39294"/>
          <a:stretch/>
        </p:blipFill>
        <p:spPr bwMode="auto">
          <a:xfrm>
            <a:off x="1295400" y="18580"/>
            <a:ext cx="1524000" cy="1972733"/>
          </a:xfrm>
          <a:prstGeom prst="rect">
            <a:avLst/>
          </a:prstGeom>
          <a:noFill/>
          <a:ln>
            <a:noFill/>
          </a:ln>
          <a:scene3d>
            <a:camera prst="orthographicFront">
              <a:rot lat="0" lon="0" rev="20400000"/>
            </a:camera>
            <a:lightRig rig="threePt" dir="t"/>
          </a:scene3d>
        </p:spPr>
      </p:pic>
      <p:pic>
        <p:nvPicPr>
          <p:cNvPr id="2" name="Picture 1" descr="download.png"/>
          <p:cNvPicPr>
            <a:picLocks noChangeAspect="1"/>
          </p:cNvPicPr>
          <p:nvPr/>
        </p:nvPicPr>
        <p:blipFill>
          <a:blip r:embed="rId5">
            <a:extLst>
              <a:ext uri="{BEBA8EAE-BF5A-486C-A8C5-ECC9F3942E4B}">
                <a14:imgProps xmlns:a14="http://schemas.microsoft.com/office/drawing/2010/main">
                  <a14:imgLayer r:embed="rId6">
                    <a14:imgEffect>
                      <a14:backgroundRemoval t="0" b="100000" l="0" r="97500"/>
                    </a14:imgEffect>
                  </a14:imgLayer>
                </a14:imgProps>
              </a:ext>
              <a:ext uri="{28A0092B-C50C-407E-A947-70E740481C1C}">
                <a14:useLocalDpi xmlns:a14="http://schemas.microsoft.com/office/drawing/2010/main" val="0"/>
              </a:ext>
            </a:extLst>
          </a:blip>
          <a:stretch>
            <a:fillRect/>
          </a:stretch>
        </p:blipFill>
        <p:spPr>
          <a:xfrm>
            <a:off x="3657600" y="1885950"/>
            <a:ext cx="1470526" cy="1257300"/>
          </a:xfrm>
          <a:prstGeom prst="rect">
            <a:avLst/>
          </a:prstGeom>
        </p:spPr>
      </p:pic>
    </p:spTree>
    <p:extLst>
      <p:ext uri="{BB962C8B-B14F-4D97-AF65-F5344CB8AC3E}">
        <p14:creationId xmlns:p14="http://schemas.microsoft.com/office/powerpoint/2010/main" val="160661055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19150"/>
            <a:ext cx="8229600" cy="4038600"/>
          </a:xfrm>
        </p:spPr>
        <p:txBody>
          <a:bodyPr/>
          <a:lstStyle/>
          <a:p>
            <a:r>
              <a:rPr lang="en-US" sz="2800" i="1" dirty="0"/>
              <a:t>Turning and turning in the widening gyre   </a:t>
            </a:r>
          </a:p>
          <a:p>
            <a:r>
              <a:rPr lang="en-US" sz="2800" i="1" dirty="0"/>
              <a:t>The falcon cannot hear the falconer; </a:t>
            </a:r>
          </a:p>
          <a:p>
            <a:r>
              <a:rPr lang="en-US" sz="2800" i="1" u="sng" dirty="0"/>
              <a:t>Things fall apart; the </a:t>
            </a:r>
            <a:r>
              <a:rPr lang="en-US" sz="2800" i="1" u="sng" dirty="0" err="1"/>
              <a:t>centre</a:t>
            </a:r>
            <a:r>
              <a:rPr lang="en-US" sz="2800" i="1" u="sng" dirty="0"/>
              <a:t> cannot hold</a:t>
            </a:r>
            <a:r>
              <a:rPr lang="en-US" sz="2800" i="1" dirty="0"/>
              <a:t>; </a:t>
            </a:r>
          </a:p>
          <a:p>
            <a:r>
              <a:rPr lang="en-US" sz="2800" i="1" dirty="0"/>
              <a:t>Mere anarchy is loosed upon the world, </a:t>
            </a:r>
          </a:p>
          <a:p>
            <a:r>
              <a:rPr lang="en-US" sz="2800" i="1" dirty="0"/>
              <a:t>The blood-dimmed tide is loosed, and everywhere   </a:t>
            </a:r>
          </a:p>
          <a:p>
            <a:r>
              <a:rPr lang="en-US" sz="2800" i="1" dirty="0"/>
              <a:t>The ceremony of innocence is drowned; </a:t>
            </a:r>
          </a:p>
          <a:p>
            <a:r>
              <a:rPr lang="en-US" sz="2800" i="1" dirty="0"/>
              <a:t>The best lack all conviction, </a:t>
            </a:r>
            <a:r>
              <a:rPr lang="en-US" sz="2800" i="1" u="sng" dirty="0"/>
              <a:t>while the worst   </a:t>
            </a:r>
          </a:p>
          <a:p>
            <a:r>
              <a:rPr lang="en-US" sz="2800" i="1" u="sng" dirty="0"/>
              <a:t>Are full of passionate intensity.</a:t>
            </a:r>
          </a:p>
        </p:txBody>
      </p:sp>
      <p:sp>
        <p:nvSpPr>
          <p:cNvPr id="2" name="TextBox 1"/>
          <p:cNvSpPr txBox="1"/>
          <p:nvPr/>
        </p:nvSpPr>
        <p:spPr>
          <a:xfrm>
            <a:off x="304803" y="133362"/>
            <a:ext cx="5986159" cy="615553"/>
          </a:xfrm>
          <a:prstGeom prst="rect">
            <a:avLst/>
          </a:prstGeom>
          <a:noFill/>
        </p:spPr>
        <p:txBody>
          <a:bodyPr wrap="none" rtlCol="0">
            <a:spAutoFit/>
          </a:bodyPr>
          <a:lstStyle/>
          <a:p>
            <a:r>
              <a:rPr lang="en-US" sz="3400" dirty="0">
                <a:latin typeface="+mj-lt"/>
              </a:rPr>
              <a:t> W. B. Yeats: The Second Coming </a:t>
            </a:r>
          </a:p>
        </p:txBody>
      </p:sp>
      <p:pic>
        <p:nvPicPr>
          <p:cNvPr id="4" name="Picture 3"/>
          <p:cNvPicPr>
            <a:picLocks noChangeAspect="1"/>
          </p:cNvPicPr>
          <p:nvPr/>
        </p:nvPicPr>
        <p:blipFill>
          <a:blip r:embed="rId3"/>
          <a:stretch>
            <a:fillRect/>
          </a:stretch>
        </p:blipFill>
        <p:spPr>
          <a:xfrm>
            <a:off x="7058707" y="10973"/>
            <a:ext cx="2081752" cy="2103589"/>
          </a:xfrm>
          <a:prstGeom prst="rect">
            <a:avLst/>
          </a:prstGeom>
        </p:spPr>
      </p:pic>
    </p:spTree>
    <p:extLst>
      <p:ext uri="{BB962C8B-B14F-4D97-AF65-F5344CB8AC3E}">
        <p14:creationId xmlns:p14="http://schemas.microsoft.com/office/powerpoint/2010/main" val="73268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72B55-28C0-2F4E-BEF8-707E6B47A148}"/>
              </a:ext>
            </a:extLst>
          </p:cNvPr>
          <p:cNvPicPr>
            <a:picLocks noChangeAspect="1"/>
          </p:cNvPicPr>
          <p:nvPr/>
        </p:nvPicPr>
        <p:blipFill>
          <a:blip r:embed="rId2"/>
          <a:stretch>
            <a:fillRect/>
          </a:stretch>
        </p:blipFill>
        <p:spPr>
          <a:xfrm>
            <a:off x="-228600" y="361949"/>
            <a:ext cx="3276600" cy="4756355"/>
          </a:xfrm>
          <a:prstGeom prst="rect">
            <a:avLst/>
          </a:prstGeom>
        </p:spPr>
      </p:pic>
      <p:pic>
        <p:nvPicPr>
          <p:cNvPr id="6" name="Picture 5">
            <a:extLst>
              <a:ext uri="{FF2B5EF4-FFF2-40B4-BE49-F238E27FC236}">
                <a16:creationId xmlns:a16="http://schemas.microsoft.com/office/drawing/2014/main" id="{5FEA0023-A573-8442-A9E3-16A8DF9FD3E0}"/>
              </a:ext>
            </a:extLst>
          </p:cNvPr>
          <p:cNvPicPr>
            <a:picLocks noChangeAspect="1"/>
          </p:cNvPicPr>
          <p:nvPr/>
        </p:nvPicPr>
        <p:blipFill>
          <a:blip r:embed="rId3"/>
          <a:stretch>
            <a:fillRect/>
          </a:stretch>
        </p:blipFill>
        <p:spPr>
          <a:xfrm>
            <a:off x="2910840" y="576077"/>
            <a:ext cx="3048000" cy="4567423"/>
          </a:xfrm>
          <a:prstGeom prst="rect">
            <a:avLst/>
          </a:prstGeom>
        </p:spPr>
      </p:pic>
      <p:pic>
        <p:nvPicPr>
          <p:cNvPr id="7" name="Picture 6">
            <a:extLst>
              <a:ext uri="{FF2B5EF4-FFF2-40B4-BE49-F238E27FC236}">
                <a16:creationId xmlns:a16="http://schemas.microsoft.com/office/drawing/2014/main" id="{4B3D6583-8D1D-8546-89FA-2F7D54327CFC}"/>
              </a:ext>
            </a:extLst>
          </p:cNvPr>
          <p:cNvPicPr>
            <a:picLocks noChangeAspect="1"/>
          </p:cNvPicPr>
          <p:nvPr/>
        </p:nvPicPr>
        <p:blipFill>
          <a:blip r:embed="rId4"/>
          <a:stretch>
            <a:fillRect/>
          </a:stretch>
        </p:blipFill>
        <p:spPr>
          <a:xfrm>
            <a:off x="6048539" y="0"/>
            <a:ext cx="3095461" cy="4652515"/>
          </a:xfrm>
          <a:prstGeom prst="rect">
            <a:avLst/>
          </a:prstGeom>
        </p:spPr>
      </p:pic>
    </p:spTree>
    <p:extLst>
      <p:ext uri="{BB962C8B-B14F-4D97-AF65-F5344CB8AC3E}">
        <p14:creationId xmlns:p14="http://schemas.microsoft.com/office/powerpoint/2010/main" val="1478199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solidFill>
                  <a:schemeClr val="accent2"/>
                </a:solidFill>
              </a:rPr>
              <a:t>I) Things Fall Apart</a:t>
            </a:r>
          </a:p>
          <a:p>
            <a:pPr eaLnBrk="1" hangingPunct="1">
              <a:lnSpc>
                <a:spcPct val="90000"/>
              </a:lnSpc>
              <a:buNone/>
            </a:pPr>
            <a:r>
              <a:rPr lang="en-US" sz="3000" dirty="0"/>
              <a:t>II) Moral Psychology and our Polarized Nation</a:t>
            </a:r>
          </a:p>
          <a:p>
            <a:pPr eaLnBrk="1" hangingPunct="1">
              <a:lnSpc>
                <a:spcPct val="90000"/>
              </a:lnSpc>
              <a:buNone/>
            </a:pPr>
            <a:r>
              <a:rPr lang="en-US" sz="2600" i="1" dirty="0"/>
              <a:t>    A) Intuitions come first</a:t>
            </a:r>
          </a:p>
          <a:p>
            <a:pPr eaLnBrk="1" hangingPunct="1">
              <a:lnSpc>
                <a:spcPct val="90000"/>
              </a:lnSpc>
              <a:buNone/>
            </a:pPr>
            <a:r>
              <a:rPr lang="en-US" sz="2600" i="1" dirty="0"/>
              <a:t>    B) There are many foundations of morality</a:t>
            </a:r>
          </a:p>
          <a:p>
            <a:pPr eaLnBrk="1" hangingPunct="1">
              <a:lnSpc>
                <a:spcPct val="90000"/>
              </a:lnSpc>
              <a:buNone/>
            </a:pPr>
            <a:r>
              <a:rPr lang="en-US" sz="2600" i="1" dirty="0"/>
              <a:t>    C) Morality binds and blinds</a:t>
            </a:r>
          </a:p>
          <a:p>
            <a:pPr eaLnBrk="1" hangingPunct="1">
              <a:lnSpc>
                <a:spcPct val="90000"/>
              </a:lnSpc>
              <a:buNone/>
            </a:pPr>
            <a:r>
              <a:rPr lang="en-US" sz="3000" dirty="0"/>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Tree>
    <p:extLst>
      <p:ext uri="{BB962C8B-B14F-4D97-AF65-F5344CB8AC3E}">
        <p14:creationId xmlns:p14="http://schemas.microsoft.com/office/powerpoint/2010/main" val="1123360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t>I) Things Fall Apart</a:t>
            </a:r>
          </a:p>
          <a:p>
            <a:pPr eaLnBrk="1" hangingPunct="1">
              <a:lnSpc>
                <a:spcPct val="90000"/>
              </a:lnSpc>
              <a:buNone/>
            </a:pPr>
            <a:r>
              <a:rPr lang="en-US" sz="3000" dirty="0">
                <a:solidFill>
                  <a:srgbClr val="FF0000"/>
                </a:solidFill>
              </a:rPr>
              <a:t>II) Moral Psychology and our Polarized Nation</a:t>
            </a:r>
          </a:p>
          <a:p>
            <a:pPr eaLnBrk="1" hangingPunct="1">
              <a:lnSpc>
                <a:spcPct val="90000"/>
              </a:lnSpc>
              <a:buNone/>
            </a:pPr>
            <a:r>
              <a:rPr lang="en-US" sz="2600" i="1" dirty="0"/>
              <a:t>    A) Intuitions come first</a:t>
            </a:r>
          </a:p>
          <a:p>
            <a:pPr eaLnBrk="1" hangingPunct="1">
              <a:lnSpc>
                <a:spcPct val="90000"/>
              </a:lnSpc>
              <a:buNone/>
            </a:pPr>
            <a:r>
              <a:rPr lang="en-US" sz="2600" i="1" dirty="0"/>
              <a:t>    B) There are many foundations of morality</a:t>
            </a:r>
          </a:p>
          <a:p>
            <a:pPr eaLnBrk="1" hangingPunct="1">
              <a:lnSpc>
                <a:spcPct val="90000"/>
              </a:lnSpc>
              <a:buNone/>
            </a:pPr>
            <a:r>
              <a:rPr lang="en-US" sz="2600" i="1" dirty="0"/>
              <a:t>    C) Morality binds and blinds</a:t>
            </a:r>
          </a:p>
          <a:p>
            <a:pPr eaLnBrk="1" hangingPunct="1">
              <a:lnSpc>
                <a:spcPct val="90000"/>
              </a:lnSpc>
              <a:buNone/>
            </a:pPr>
            <a:r>
              <a:rPr lang="en-US" sz="3000" dirty="0"/>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Tree>
    <p:extLst>
      <p:ext uri="{BB962C8B-B14F-4D97-AF65-F5344CB8AC3E}">
        <p14:creationId xmlns:p14="http://schemas.microsoft.com/office/powerpoint/2010/main" val="220434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bb\RighteousMindWeb\righteous-mind.UK-cover.jpg"/>
          <p:cNvPicPr>
            <a:picLocks noChangeAspect="1" noChangeArrowheads="1"/>
          </p:cNvPicPr>
          <p:nvPr/>
        </p:nvPicPr>
        <p:blipFill>
          <a:blip r:embed="rId3" cstate="screen"/>
          <a:srcRect/>
          <a:stretch>
            <a:fillRect/>
          </a:stretch>
        </p:blipFill>
        <p:spPr bwMode="auto">
          <a:xfrm>
            <a:off x="5182119" y="170029"/>
            <a:ext cx="3251034" cy="5000252"/>
          </a:xfrm>
          <a:prstGeom prst="rect">
            <a:avLst/>
          </a:prstGeom>
          <a:noFill/>
        </p:spPr>
      </p:pic>
      <p:pic>
        <p:nvPicPr>
          <p:cNvPr id="7" name="Picture 2" descr="D:\r\images\Righteous Mind\cover_thick-border.darker text.jpg"/>
          <p:cNvPicPr>
            <a:picLocks noChangeAspect="1" noChangeArrowheads="1"/>
          </p:cNvPicPr>
          <p:nvPr/>
        </p:nvPicPr>
        <p:blipFill>
          <a:blip r:embed="rId4" cstate="print"/>
          <a:srcRect/>
          <a:stretch>
            <a:fillRect/>
          </a:stretch>
        </p:blipFill>
        <p:spPr bwMode="auto">
          <a:xfrm>
            <a:off x="762000" y="163177"/>
            <a:ext cx="3246020" cy="4933950"/>
          </a:xfrm>
          <a:prstGeom prst="rect">
            <a:avLst/>
          </a:prstGeom>
          <a:noFill/>
        </p:spPr>
      </p:pic>
      <p:pic>
        <p:nvPicPr>
          <p:cNvPr id="8" name="Picture 2" descr="C:\r\images\cover images\Demon-co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8079" y="170049"/>
            <a:ext cx="3308459" cy="5000251"/>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5840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t>I) Things Fall Apart</a:t>
            </a:r>
          </a:p>
          <a:p>
            <a:pPr eaLnBrk="1" hangingPunct="1">
              <a:lnSpc>
                <a:spcPct val="90000"/>
              </a:lnSpc>
              <a:buNone/>
            </a:pPr>
            <a:r>
              <a:rPr lang="en-US" sz="3000" dirty="0"/>
              <a:t>II) Moral Psychology and our Polarized Nation</a:t>
            </a:r>
          </a:p>
          <a:p>
            <a:pPr eaLnBrk="1" hangingPunct="1">
              <a:lnSpc>
                <a:spcPct val="90000"/>
              </a:lnSpc>
              <a:buNone/>
            </a:pPr>
            <a:r>
              <a:rPr lang="en-US" sz="2600" i="1" dirty="0"/>
              <a:t>    A) Intuitions come first</a:t>
            </a:r>
          </a:p>
          <a:p>
            <a:pPr eaLnBrk="1" hangingPunct="1">
              <a:lnSpc>
                <a:spcPct val="90000"/>
              </a:lnSpc>
              <a:buNone/>
            </a:pPr>
            <a:r>
              <a:rPr lang="en-US" sz="2600" i="1" dirty="0"/>
              <a:t>    B) There are many foundations of morality</a:t>
            </a:r>
          </a:p>
          <a:p>
            <a:pPr eaLnBrk="1" hangingPunct="1">
              <a:lnSpc>
                <a:spcPct val="90000"/>
              </a:lnSpc>
              <a:buNone/>
            </a:pPr>
            <a:r>
              <a:rPr lang="en-US" sz="2600" i="1" dirty="0"/>
              <a:t>    C) Morality binds and blinds</a:t>
            </a:r>
          </a:p>
          <a:p>
            <a:pPr eaLnBrk="1" hangingPunct="1">
              <a:lnSpc>
                <a:spcPct val="90000"/>
              </a:lnSpc>
              <a:buNone/>
            </a:pPr>
            <a:r>
              <a:rPr lang="en-US" sz="3000" dirty="0"/>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
        <p:nvSpPr>
          <p:cNvPr id="2" name="Rectangle 1"/>
          <p:cNvSpPr/>
          <p:nvPr/>
        </p:nvSpPr>
        <p:spPr>
          <a:xfrm>
            <a:off x="971828" y="1885950"/>
            <a:ext cx="6343372" cy="1371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505230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57250"/>
          </a:xfrm>
        </p:spPr>
        <p:txBody>
          <a:bodyPr/>
          <a:lstStyle/>
          <a:p>
            <a:r>
              <a:rPr lang="en-US" sz="3600" dirty="0"/>
              <a:t>Plato: Reason is the Master</a:t>
            </a:r>
          </a:p>
        </p:txBody>
      </p:sp>
      <p:sp>
        <p:nvSpPr>
          <p:cNvPr id="3" name="Content Placeholder 2"/>
          <p:cNvSpPr>
            <a:spLocks noGrp="1"/>
          </p:cNvSpPr>
          <p:nvPr>
            <p:ph idx="1"/>
          </p:nvPr>
        </p:nvSpPr>
        <p:spPr>
          <a:xfrm>
            <a:off x="1524000" y="1143001"/>
            <a:ext cx="6096000" cy="994172"/>
          </a:xfrm>
        </p:spPr>
        <p:txBody>
          <a:bodyPr/>
          <a:lstStyle/>
          <a:p>
            <a:r>
              <a:rPr lang="en-US" dirty="0"/>
              <a:t>Reason can and should rule over</a:t>
            </a:r>
          </a:p>
          <a:p>
            <a:r>
              <a:rPr lang="en-US" dirty="0"/>
              <a:t>         the passions</a:t>
            </a:r>
          </a:p>
        </p:txBody>
      </p:sp>
      <p:pic>
        <p:nvPicPr>
          <p:cNvPr id="3481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90800" y="2571752"/>
            <a:ext cx="4000500" cy="2486025"/>
          </a:xfrm>
          <a:prstGeom prst="rect">
            <a:avLst/>
          </a:prstGeom>
          <a:noFill/>
          <a:ln w="9525">
            <a:noFill/>
            <a:miter lim="800000"/>
            <a:headEnd/>
            <a:tailEnd/>
          </a:ln>
        </p:spPr>
      </p:pic>
      <p:cxnSp>
        <p:nvCxnSpPr>
          <p:cNvPr id="14" name="Straight Connector 13"/>
          <p:cNvCxnSpPr/>
          <p:nvPr/>
        </p:nvCxnSpPr>
        <p:spPr>
          <a:xfrm>
            <a:off x="4191000" y="2190750"/>
            <a:ext cx="1828800" cy="685800"/>
          </a:xfrm>
          <a:prstGeom prst="line">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1200" y="1485900"/>
            <a:ext cx="1066800" cy="1390650"/>
          </a:xfrm>
          <a:prstGeom prst="line">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10000" y="2190750"/>
            <a:ext cx="1371600" cy="609600"/>
          </a:xfrm>
          <a:prstGeom prst="line">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25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05979"/>
            <a:ext cx="6096000" cy="857250"/>
          </a:xfrm>
        </p:spPr>
        <p:txBody>
          <a:bodyPr/>
          <a:lstStyle/>
          <a:p>
            <a:pPr eaLnBrk="1" hangingPunct="1"/>
            <a:r>
              <a:rPr lang="en-US" sz="3600" dirty="0"/>
              <a:t>Hume: Reason is the servant</a:t>
            </a:r>
          </a:p>
        </p:txBody>
      </p:sp>
      <p:sp>
        <p:nvSpPr>
          <p:cNvPr id="8195" name="Rectangle 3"/>
          <p:cNvSpPr>
            <a:spLocks noGrp="1" noChangeArrowheads="1"/>
          </p:cNvSpPr>
          <p:nvPr>
            <p:ph idx="1"/>
          </p:nvPr>
        </p:nvSpPr>
        <p:spPr>
          <a:xfrm>
            <a:off x="-228600" y="857251"/>
            <a:ext cx="7086600" cy="2518172"/>
          </a:xfrm>
        </p:spPr>
        <p:txBody>
          <a:bodyPr/>
          <a:lstStyle/>
          <a:p>
            <a:pPr eaLnBrk="1" hangingPunct="1">
              <a:buFontTx/>
              <a:buNone/>
            </a:pPr>
            <a:r>
              <a:rPr lang="en-US" sz="2800" dirty="0"/>
              <a:t>    “</a:t>
            </a:r>
            <a:r>
              <a:rPr lang="en-US" sz="2800" i="1" dirty="0"/>
              <a:t>Reason is, and ought only to be the slave of the passions, and can never pretend to any other office than to serve and obey them.” </a:t>
            </a:r>
          </a:p>
          <a:p>
            <a:pPr eaLnBrk="1" hangingPunct="1">
              <a:buFontTx/>
              <a:buNone/>
            </a:pPr>
            <a:endParaRPr lang="en-US" sz="2400" dirty="0"/>
          </a:p>
        </p:txBody>
      </p:sp>
      <p:pic>
        <p:nvPicPr>
          <p:cNvPr id="8201" name="Picture 1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86613" y="-114300"/>
            <a:ext cx="2057401" cy="2171700"/>
          </a:xfrm>
          <a:prstGeom prst="rect">
            <a:avLst/>
          </a:prstGeom>
          <a:noFill/>
          <a:ln w="9525">
            <a:noFill/>
            <a:miter lim="800000"/>
            <a:headEnd/>
            <a:tailEnd/>
          </a:ln>
        </p:spPr>
      </p:pic>
      <p:pic>
        <p:nvPicPr>
          <p:cNvPr id="10"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t="7385"/>
          <a:stretch>
            <a:fillRect/>
          </a:stretch>
        </p:blipFill>
        <p:spPr bwMode="auto">
          <a:xfrm>
            <a:off x="152412" y="2495550"/>
            <a:ext cx="3045161" cy="2647950"/>
          </a:xfrm>
          <a:prstGeom prst="rect">
            <a:avLst/>
          </a:prstGeom>
          <a:noFill/>
          <a:ln w="9525">
            <a:noFill/>
            <a:miter lim="800000"/>
            <a:headEnd/>
            <a:tailEnd/>
          </a:ln>
        </p:spPr>
      </p:pic>
      <p:pic>
        <p:nvPicPr>
          <p:cNvPr id="2" name="Picture 1"/>
          <p:cNvPicPr>
            <a:picLocks noChangeAspect="1"/>
          </p:cNvPicPr>
          <p:nvPr/>
        </p:nvPicPr>
        <p:blipFill rotWithShape="1">
          <a:blip r:embed="rId5"/>
          <a:srcRect r="25042"/>
          <a:stretch/>
        </p:blipFill>
        <p:spPr>
          <a:xfrm>
            <a:off x="9601200" y="4857772"/>
            <a:ext cx="3318410" cy="2825779"/>
          </a:xfrm>
          <a:prstGeom prst="rect">
            <a:avLst/>
          </a:prstGeom>
        </p:spPr>
      </p:pic>
      <p:pic>
        <p:nvPicPr>
          <p:cNvPr id="3" name="Picture 2">
            <a:extLst>
              <a:ext uri="{FF2B5EF4-FFF2-40B4-BE49-F238E27FC236}">
                <a16:creationId xmlns:a16="http://schemas.microsoft.com/office/drawing/2014/main" id="{5D24671E-B265-BC4A-9942-5C30738DC250}"/>
              </a:ext>
            </a:extLst>
          </p:cNvPr>
          <p:cNvPicPr>
            <a:picLocks noChangeAspect="1"/>
          </p:cNvPicPr>
          <p:nvPr/>
        </p:nvPicPr>
        <p:blipFill rotWithShape="1">
          <a:blip r:embed="rId6"/>
          <a:srcRect t="9355" r="8411"/>
          <a:stretch/>
        </p:blipFill>
        <p:spPr>
          <a:xfrm>
            <a:off x="5105400" y="2158445"/>
            <a:ext cx="4016504" cy="2985055"/>
          </a:xfrm>
          <a:prstGeom prst="rect">
            <a:avLst/>
          </a:prstGeom>
        </p:spPr>
      </p:pic>
    </p:spTree>
    <p:extLst>
      <p:ext uri="{BB962C8B-B14F-4D97-AF65-F5344CB8AC3E}">
        <p14:creationId xmlns:p14="http://schemas.microsoft.com/office/powerpoint/2010/main" val="41560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08BFC3-13FD-434C-A67B-F2C78A54645B}"/>
              </a:ext>
            </a:extLst>
          </p:cNvPr>
          <p:cNvSpPr>
            <a:spLocks noGrp="1"/>
          </p:cNvSpPr>
          <p:nvPr>
            <p:ph idx="1"/>
          </p:nvPr>
        </p:nvSpPr>
        <p:spPr>
          <a:xfrm>
            <a:off x="381000" y="209550"/>
            <a:ext cx="8229600" cy="3394472"/>
          </a:xfrm>
        </p:spPr>
        <p:txBody>
          <a:bodyPr/>
          <a:lstStyle/>
          <a:p>
            <a:r>
              <a:rPr lang="en-US" sz="2600" dirty="0"/>
              <a:t> The brain is a belief engine. From sensory data flowing in through the senses the brain naturally begins to look for and find patterns, and then infuses those patterns with meaning. … </a:t>
            </a:r>
          </a:p>
          <a:p>
            <a:r>
              <a:rPr lang="en-US" sz="2600" dirty="0"/>
              <a:t>Once beliefs are formed the brain begins to look for and find confirmatory evidence in support of those beliefs, which adds an emotional boost of further confidence in the beliefs and thereby accelerates the process of reinforcing them, and round and round the process goes in a positive feedback loop of belief confirmation.</a:t>
            </a:r>
          </a:p>
          <a:p>
            <a:endParaRPr lang="en-US" sz="2600" dirty="0"/>
          </a:p>
        </p:txBody>
      </p:sp>
    </p:spTree>
    <p:extLst>
      <p:ext uri="{BB962C8B-B14F-4D97-AF65-F5344CB8AC3E}">
        <p14:creationId xmlns:p14="http://schemas.microsoft.com/office/powerpoint/2010/main" val="1900056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AECB9C-8B9D-4E42-B996-46CE9267D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1"/>
            <a:ext cx="6629400" cy="5688419"/>
          </a:xfrm>
          <a:prstGeom prst="rect">
            <a:avLst/>
          </a:prstGeom>
        </p:spPr>
      </p:pic>
      <p:sp>
        <p:nvSpPr>
          <p:cNvPr id="6" name="TextBox 5">
            <a:extLst>
              <a:ext uri="{FF2B5EF4-FFF2-40B4-BE49-F238E27FC236}">
                <a16:creationId xmlns:a16="http://schemas.microsoft.com/office/drawing/2014/main" id="{10D5F6CC-5A1D-DA47-BCDC-535280B29BFE}"/>
              </a:ext>
            </a:extLst>
          </p:cNvPr>
          <p:cNvSpPr txBox="1"/>
          <p:nvPr/>
        </p:nvSpPr>
        <p:spPr>
          <a:xfrm>
            <a:off x="6858000" y="285750"/>
            <a:ext cx="1991251" cy="430887"/>
          </a:xfrm>
          <a:prstGeom prst="rect">
            <a:avLst/>
          </a:prstGeom>
          <a:noFill/>
        </p:spPr>
        <p:txBody>
          <a:bodyPr wrap="none" rtlCol="0">
            <a:spAutoFit/>
          </a:bodyPr>
          <a:lstStyle/>
          <a:p>
            <a:r>
              <a:rPr lang="en-US" sz="2200" dirty="0"/>
              <a:t>March 7, 2018</a:t>
            </a:r>
          </a:p>
        </p:txBody>
      </p:sp>
      <p:cxnSp>
        <p:nvCxnSpPr>
          <p:cNvPr id="3" name="Straight Connector 2">
            <a:extLst>
              <a:ext uri="{FF2B5EF4-FFF2-40B4-BE49-F238E27FC236}">
                <a16:creationId xmlns:a16="http://schemas.microsoft.com/office/drawing/2014/main" id="{D2402A51-FEDF-0F46-80BC-415910BDC265}"/>
              </a:ext>
            </a:extLst>
          </p:cNvPr>
          <p:cNvCxnSpPr>
            <a:cxnSpLocks/>
          </p:cNvCxnSpPr>
          <p:nvPr/>
        </p:nvCxnSpPr>
        <p:spPr>
          <a:xfrm>
            <a:off x="1219200" y="819150"/>
            <a:ext cx="51816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99E5C9D-A3BF-1249-88F8-A746CCEF55F4}"/>
              </a:ext>
            </a:extLst>
          </p:cNvPr>
          <p:cNvCxnSpPr>
            <a:cxnSpLocks/>
          </p:cNvCxnSpPr>
          <p:nvPr/>
        </p:nvCxnSpPr>
        <p:spPr>
          <a:xfrm>
            <a:off x="685800" y="1047750"/>
            <a:ext cx="2438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71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images\new for galleys\jh 084.B-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786981"/>
            <a:ext cx="1905000" cy="1943100"/>
          </a:xfrm>
          <a:prstGeom prst="rect">
            <a:avLst/>
          </a:prstGeom>
          <a:noFill/>
          <a:ln w="9525">
            <a:noFill/>
            <a:miter lim="800000"/>
            <a:headEnd/>
            <a:tailEnd/>
          </a:ln>
        </p:spPr>
      </p:pic>
      <p:sp>
        <p:nvSpPr>
          <p:cNvPr id="2" name="Title 1"/>
          <p:cNvSpPr>
            <a:spLocks noGrp="1"/>
          </p:cNvSpPr>
          <p:nvPr>
            <p:ph type="title"/>
          </p:nvPr>
        </p:nvSpPr>
        <p:spPr>
          <a:xfrm>
            <a:off x="381000" y="69633"/>
            <a:ext cx="8763000" cy="857250"/>
          </a:xfrm>
        </p:spPr>
        <p:txBody>
          <a:bodyPr/>
          <a:lstStyle/>
          <a:p>
            <a:r>
              <a:rPr lang="en-US" sz="3800" dirty="0"/>
              <a:t>Motivated Reasoning </a:t>
            </a:r>
          </a:p>
        </p:txBody>
      </p:sp>
      <p:sp>
        <p:nvSpPr>
          <p:cNvPr id="8" name="Title 1"/>
          <p:cNvSpPr txBox="1">
            <a:spLocks/>
          </p:cNvSpPr>
          <p:nvPr/>
        </p:nvSpPr>
        <p:spPr bwMode="auto">
          <a:xfrm>
            <a:off x="152400" y="742950"/>
            <a:ext cx="8991600" cy="14152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000" dirty="0"/>
              <a:t>If we WANT to believe X, we ask: </a:t>
            </a:r>
            <a:r>
              <a:rPr lang="en-US" sz="3000" i="1" dirty="0"/>
              <a:t>“</a:t>
            </a:r>
            <a:r>
              <a:rPr lang="en-US" sz="3000" i="1" u="sng" dirty="0"/>
              <a:t>Can</a:t>
            </a:r>
            <a:r>
              <a:rPr lang="en-US" sz="3000" i="1" dirty="0"/>
              <a:t>-I-Believe-It?”</a:t>
            </a:r>
          </a:p>
          <a:p>
            <a:pPr algn="l"/>
            <a:r>
              <a:rPr lang="en-US" sz="3000" dirty="0"/>
              <a:t>If we DON’T want to, we ask: </a:t>
            </a:r>
            <a:r>
              <a:rPr lang="en-US" sz="3000" i="1" dirty="0"/>
              <a:t>“</a:t>
            </a:r>
            <a:r>
              <a:rPr lang="en-US" sz="3000" i="1" u="sng" dirty="0"/>
              <a:t>Must</a:t>
            </a:r>
            <a:r>
              <a:rPr lang="en-US" sz="3000" i="1" dirty="0"/>
              <a:t>-I-Believe-It?”</a:t>
            </a:r>
          </a:p>
          <a:p>
            <a:pPr algn="l"/>
            <a:r>
              <a:rPr lang="en-US" sz="2600" i="1" dirty="0"/>
              <a:t>                                                                                   --</a:t>
            </a:r>
            <a:r>
              <a:rPr lang="en-US" sz="2600" i="1" dirty="0" err="1"/>
              <a:t>Gilovich</a:t>
            </a:r>
            <a:r>
              <a:rPr lang="en-US" sz="2600" i="1" dirty="0"/>
              <a:t> (1991)</a:t>
            </a:r>
            <a:endParaRPr lang="en-US" sz="2600" dirty="0"/>
          </a:p>
        </p:txBody>
      </p:sp>
      <p:pic>
        <p:nvPicPr>
          <p:cNvPr id="138242" name="Picture 2" descr="http://s105202.gridserver.com/wp-content/uploads/2008/10/coff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474993"/>
            <a:ext cx="1866900" cy="256707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76200" y="5543550"/>
            <a:ext cx="8857413" cy="461665"/>
          </a:xfrm>
          <a:prstGeom prst="rect">
            <a:avLst/>
          </a:prstGeom>
          <a:noFill/>
        </p:spPr>
        <p:txBody>
          <a:bodyPr wrap="none" rtlCol="0">
            <a:spAutoFit/>
          </a:bodyPr>
          <a:lstStyle/>
          <a:p>
            <a:r>
              <a:rPr lang="en-US" sz="2400" dirty="0"/>
              <a:t>Origin of many ethical problems: “Can I believe that this is OK?”</a:t>
            </a:r>
          </a:p>
        </p:txBody>
      </p:sp>
      <p:sp>
        <p:nvSpPr>
          <p:cNvPr id="4" name="TextBox 3"/>
          <p:cNvSpPr txBox="1"/>
          <p:nvPr/>
        </p:nvSpPr>
        <p:spPr>
          <a:xfrm>
            <a:off x="5486400" y="4545415"/>
            <a:ext cx="1582484" cy="369332"/>
          </a:xfrm>
          <a:prstGeom prst="rect">
            <a:avLst/>
          </a:prstGeom>
          <a:noFill/>
        </p:spPr>
        <p:txBody>
          <a:bodyPr wrap="none" rtlCol="0">
            <a:spAutoFit/>
          </a:bodyPr>
          <a:lstStyle/>
          <a:p>
            <a:r>
              <a:rPr lang="en-US" dirty="0" err="1"/>
              <a:t>Kunda</a:t>
            </a:r>
            <a:r>
              <a:rPr lang="en-US" dirty="0"/>
              <a:t> (1987)</a:t>
            </a:r>
          </a:p>
        </p:txBody>
      </p:sp>
      <p:sp>
        <p:nvSpPr>
          <p:cNvPr id="6" name="TextBox 5"/>
          <p:cNvSpPr txBox="1"/>
          <p:nvPr/>
        </p:nvSpPr>
        <p:spPr>
          <a:xfrm>
            <a:off x="116264" y="2335666"/>
            <a:ext cx="2864887" cy="369332"/>
          </a:xfrm>
          <a:prstGeom prst="rect">
            <a:avLst/>
          </a:prstGeom>
          <a:noFill/>
        </p:spPr>
        <p:txBody>
          <a:bodyPr wrap="none" rtlCol="0">
            <a:spAutoFit/>
          </a:bodyPr>
          <a:lstStyle/>
          <a:p>
            <a:r>
              <a:rPr lang="en-US" dirty="0" err="1"/>
              <a:t>Balcetis</a:t>
            </a:r>
            <a:r>
              <a:rPr lang="en-US" dirty="0"/>
              <a:t> &amp; Dunning (2006)</a:t>
            </a:r>
          </a:p>
        </p:txBody>
      </p:sp>
    </p:spTree>
    <p:extLst>
      <p:ext uri="{BB962C8B-B14F-4D97-AF65-F5344CB8AC3E}">
        <p14:creationId xmlns:p14="http://schemas.microsoft.com/office/powerpoint/2010/main" val="282090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
            <a:ext cx="8229600" cy="857250"/>
          </a:xfrm>
        </p:spPr>
        <p:txBody>
          <a:bodyPr/>
          <a:lstStyle/>
          <a:p>
            <a:r>
              <a:rPr lang="en-US" dirty="0"/>
              <a:t>Implications for Liberal Democracies</a:t>
            </a:r>
          </a:p>
        </p:txBody>
      </p:sp>
      <p:sp>
        <p:nvSpPr>
          <p:cNvPr id="3" name="Content Placeholder 2"/>
          <p:cNvSpPr>
            <a:spLocks noGrp="1"/>
          </p:cNvSpPr>
          <p:nvPr>
            <p:ph idx="1"/>
          </p:nvPr>
        </p:nvSpPr>
        <p:spPr>
          <a:xfrm>
            <a:off x="381000" y="971550"/>
            <a:ext cx="8458200" cy="3886199"/>
          </a:xfrm>
        </p:spPr>
        <p:txBody>
          <a:bodyPr/>
          <a:lstStyle/>
          <a:p>
            <a:pPr marL="0" indent="0"/>
            <a:r>
              <a:rPr lang="en-US" sz="2800" i="1" dirty="0"/>
              <a:t>1) As passions rise on both sides, so does motivated reasoning, which is receptive to “post truth politics”</a:t>
            </a:r>
          </a:p>
          <a:p>
            <a:pPr marL="0" indent="0"/>
            <a:endParaRPr lang="en-US" sz="2800" i="1" dirty="0"/>
          </a:p>
          <a:p>
            <a:pPr marL="0" indent="0"/>
            <a:r>
              <a:rPr lang="en-US" sz="2800" i="1" dirty="0"/>
              <a:t>2) Social media amplifies everything; motivated reasoning on steroids; fake news</a:t>
            </a:r>
          </a:p>
          <a:p>
            <a:pPr marL="0" indent="0"/>
            <a:endParaRPr lang="en-US" sz="2800" i="1" dirty="0"/>
          </a:p>
          <a:p>
            <a:pPr marL="0" indent="0"/>
            <a:r>
              <a:rPr lang="en-US" sz="2800" i="1" dirty="0"/>
              <a:t>3) Leads to “trust spiral” </a:t>
            </a:r>
            <a:r>
              <a:rPr lang="mr-IN" sz="2800" i="1" dirty="0"/>
              <a:t>–</a:t>
            </a:r>
            <a:r>
              <a:rPr lang="en-US" sz="2800" i="1" dirty="0"/>
              <a:t> declining trust makes democracies throughout the world dysfunctional</a:t>
            </a:r>
          </a:p>
          <a:p>
            <a:endParaRPr lang="en-US" sz="2800" dirty="0"/>
          </a:p>
          <a:p>
            <a:endParaRPr lang="en-US" sz="2800" dirty="0"/>
          </a:p>
        </p:txBody>
      </p:sp>
    </p:spTree>
    <p:extLst>
      <p:ext uri="{BB962C8B-B14F-4D97-AF65-F5344CB8AC3E}">
        <p14:creationId xmlns:p14="http://schemas.microsoft.com/office/powerpoint/2010/main" val="204294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5740400" cy="2519641"/>
          </a:xfrm>
          <a:prstGeom prst="rect">
            <a:avLst/>
          </a:prstGeom>
        </p:spPr>
      </p:pic>
      <p:sp>
        <p:nvSpPr>
          <p:cNvPr id="5" name="TextBox 4"/>
          <p:cNvSpPr txBox="1"/>
          <p:nvPr/>
        </p:nvSpPr>
        <p:spPr>
          <a:xfrm>
            <a:off x="304800" y="2952750"/>
            <a:ext cx="8364537" cy="1477328"/>
          </a:xfrm>
          <a:prstGeom prst="rect">
            <a:avLst/>
          </a:prstGeom>
          <a:noFill/>
        </p:spPr>
        <p:txBody>
          <a:bodyPr wrap="square" rtlCol="0">
            <a:spAutoFit/>
          </a:bodyPr>
          <a:lstStyle/>
          <a:p>
            <a:r>
              <a:rPr lang="en-US" dirty="0"/>
              <a:t>We find that while partisan animus began to rise in the 1980s, it has grown dramatically over the past two decades. As partisan affect has intensified, it is also more structured; </a:t>
            </a:r>
            <a:r>
              <a:rPr lang="en-US" dirty="0" err="1"/>
              <a:t>ingroup</a:t>
            </a:r>
            <a:r>
              <a:rPr lang="en-US" dirty="0"/>
              <a:t> favoritism is increasingly associated with </a:t>
            </a:r>
            <a:r>
              <a:rPr lang="en-US" dirty="0" err="1"/>
              <a:t>outgroup</a:t>
            </a:r>
            <a:r>
              <a:rPr lang="en-US" dirty="0"/>
              <a:t> animus. Finally, hostility toward the opposing party has eclipsed positive affect for ones' own party as a motive for political participation.</a:t>
            </a:r>
          </a:p>
        </p:txBody>
      </p:sp>
      <p:cxnSp>
        <p:nvCxnSpPr>
          <p:cNvPr id="6" name="Straight Connector 5">
            <a:extLst>
              <a:ext uri="{FF2B5EF4-FFF2-40B4-BE49-F238E27FC236}">
                <a16:creationId xmlns:a16="http://schemas.microsoft.com/office/drawing/2014/main" id="{E35E6444-7F88-2045-801F-A4E0ECC49CDE}"/>
              </a:ext>
            </a:extLst>
          </p:cNvPr>
          <p:cNvCxnSpPr>
            <a:cxnSpLocks/>
          </p:cNvCxnSpPr>
          <p:nvPr/>
        </p:nvCxnSpPr>
        <p:spPr>
          <a:xfrm>
            <a:off x="1981200" y="4095750"/>
            <a:ext cx="6248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E3409DF-A013-A544-AD66-1259253C5EE9}"/>
              </a:ext>
            </a:extLst>
          </p:cNvPr>
          <p:cNvCxnSpPr>
            <a:cxnSpLocks/>
          </p:cNvCxnSpPr>
          <p:nvPr/>
        </p:nvCxnSpPr>
        <p:spPr>
          <a:xfrm flipV="1">
            <a:off x="381000" y="4430078"/>
            <a:ext cx="5638800" cy="14478"/>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59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685042"/>
            <a:ext cx="6444498" cy="4095750"/>
          </a:xfrm>
          <a:prstGeom prst="rect">
            <a:avLst/>
          </a:prstGeom>
        </p:spPr>
      </p:pic>
      <p:sp>
        <p:nvSpPr>
          <p:cNvPr id="5" name="TextBox 4"/>
          <p:cNvSpPr txBox="1"/>
          <p:nvPr/>
        </p:nvSpPr>
        <p:spPr>
          <a:xfrm>
            <a:off x="2198688" y="333375"/>
            <a:ext cx="3520240" cy="369332"/>
          </a:xfrm>
          <a:prstGeom prst="rect">
            <a:avLst/>
          </a:prstGeom>
          <a:noFill/>
        </p:spPr>
        <p:txBody>
          <a:bodyPr wrap="none" rtlCol="0">
            <a:spAutoFit/>
          </a:bodyPr>
          <a:lstStyle/>
          <a:p>
            <a:r>
              <a:rPr lang="en-US" dirty="0"/>
              <a:t>Feeling thermometers for parties</a:t>
            </a:r>
          </a:p>
        </p:txBody>
      </p:sp>
      <p:sp>
        <p:nvSpPr>
          <p:cNvPr id="2" name="TextBox 1">
            <a:extLst>
              <a:ext uri="{FF2B5EF4-FFF2-40B4-BE49-F238E27FC236}">
                <a16:creationId xmlns:a16="http://schemas.microsoft.com/office/drawing/2014/main" id="{11754B2D-4658-524E-9E4B-C4589629A329}"/>
              </a:ext>
            </a:extLst>
          </p:cNvPr>
          <p:cNvSpPr txBox="1"/>
          <p:nvPr/>
        </p:nvSpPr>
        <p:spPr>
          <a:xfrm>
            <a:off x="7391400" y="3486150"/>
            <a:ext cx="1608513" cy="1477328"/>
          </a:xfrm>
          <a:prstGeom prst="rect">
            <a:avLst/>
          </a:prstGeom>
          <a:noFill/>
        </p:spPr>
        <p:txBody>
          <a:bodyPr wrap="square" rtlCol="0">
            <a:spAutoFit/>
          </a:bodyPr>
          <a:lstStyle/>
          <a:p>
            <a:r>
              <a:rPr lang="en-US" dirty="0"/>
              <a:t>ANES data</a:t>
            </a:r>
          </a:p>
          <a:p>
            <a:r>
              <a:rPr lang="en-US" dirty="0"/>
              <a:t>Graphed by</a:t>
            </a:r>
          </a:p>
          <a:p>
            <a:r>
              <a:rPr lang="en-US" dirty="0" err="1"/>
              <a:t>Iyengar</a:t>
            </a:r>
            <a:r>
              <a:rPr lang="en-US" dirty="0"/>
              <a:t> &amp; </a:t>
            </a:r>
            <a:r>
              <a:rPr lang="en-US" dirty="0" err="1"/>
              <a:t>Krupenkin</a:t>
            </a:r>
            <a:endParaRPr lang="en-US" dirty="0"/>
          </a:p>
          <a:p>
            <a:r>
              <a:rPr lang="en-US" dirty="0"/>
              <a:t>(2018)</a:t>
            </a:r>
          </a:p>
        </p:txBody>
      </p:sp>
    </p:spTree>
    <p:extLst>
      <p:ext uri="{BB962C8B-B14F-4D97-AF65-F5344CB8AC3E}">
        <p14:creationId xmlns:p14="http://schemas.microsoft.com/office/powerpoint/2010/main" val="3889270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1" y="0"/>
            <a:ext cx="6933259" cy="2224815"/>
          </a:xfrm>
          <a:prstGeom prst="rect">
            <a:avLst/>
          </a:prstGeom>
        </p:spPr>
      </p:pic>
      <p:pic>
        <p:nvPicPr>
          <p:cNvPr id="5" name="Picture 4"/>
          <p:cNvPicPr>
            <a:picLocks noChangeAspect="1"/>
          </p:cNvPicPr>
          <p:nvPr/>
        </p:nvPicPr>
        <p:blipFill rotWithShape="1">
          <a:blip r:embed="rId3"/>
          <a:srcRect b="33118"/>
          <a:stretch/>
        </p:blipFill>
        <p:spPr>
          <a:xfrm>
            <a:off x="-11251" y="2114550"/>
            <a:ext cx="9144000" cy="2829278"/>
          </a:xfrm>
          <a:prstGeom prst="rect">
            <a:avLst/>
          </a:prstGeom>
        </p:spPr>
      </p:pic>
      <p:cxnSp>
        <p:nvCxnSpPr>
          <p:cNvPr id="6" name="Straight Connector 5">
            <a:extLst>
              <a:ext uri="{FF2B5EF4-FFF2-40B4-BE49-F238E27FC236}">
                <a16:creationId xmlns:a16="http://schemas.microsoft.com/office/drawing/2014/main" id="{314C93C6-6A55-0242-924A-DDAF60B97A55}"/>
              </a:ext>
            </a:extLst>
          </p:cNvPr>
          <p:cNvCxnSpPr>
            <a:cxnSpLocks/>
          </p:cNvCxnSpPr>
          <p:nvPr/>
        </p:nvCxnSpPr>
        <p:spPr>
          <a:xfrm>
            <a:off x="762000" y="4961354"/>
            <a:ext cx="42672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82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22" y="590550"/>
            <a:ext cx="9183244" cy="3962400"/>
          </a:xfrm>
          <a:prstGeom prst="rect">
            <a:avLst/>
          </a:prstGeom>
        </p:spPr>
      </p:pic>
      <p:pic>
        <p:nvPicPr>
          <p:cNvPr id="6" name="Picture 5"/>
          <p:cNvPicPr/>
          <p:nvPr/>
        </p:nvPicPr>
        <p:blipFill rotWithShape="1">
          <a:blip r:embed="rId3">
            <a:extLst>
              <a:ext uri="{BEBA8EAE-BF5A-486C-A8C5-ECC9F3942E4B}">
                <a14:imgProps xmlns:a14="http://schemas.microsoft.com/office/drawing/2010/main">
                  <a14:imgLayer r:embed="rId4">
                    <a14:imgEffect>
                      <a14:backgroundRemoval t="0" b="61042" l="35868" r="65124"/>
                    </a14:imgEffect>
                  </a14:imgLayer>
                </a14:imgProps>
              </a:ext>
              <a:ext uri="{28A0092B-C50C-407E-A947-70E740481C1C}">
                <a14:useLocalDpi xmlns:a14="http://schemas.microsoft.com/office/drawing/2010/main" val="0"/>
              </a:ext>
            </a:extLst>
          </a:blip>
          <a:srcRect l="34374" r="33797" b="39294"/>
          <a:stretch/>
        </p:blipFill>
        <p:spPr bwMode="auto">
          <a:xfrm>
            <a:off x="1295400" y="18580"/>
            <a:ext cx="1524000" cy="1972733"/>
          </a:xfrm>
          <a:prstGeom prst="rect">
            <a:avLst/>
          </a:prstGeom>
          <a:noFill/>
          <a:ln>
            <a:noFill/>
          </a:ln>
          <a:scene3d>
            <a:camera prst="orthographicFront">
              <a:rot lat="0" lon="0" rev="20400000"/>
            </a:camera>
            <a:lightRig rig="threePt" dir="t"/>
          </a:scene3d>
        </p:spPr>
      </p:pic>
      <p:pic>
        <p:nvPicPr>
          <p:cNvPr id="2" name="Picture 1" descr="download.png"/>
          <p:cNvPicPr>
            <a:picLocks noChangeAspect="1"/>
          </p:cNvPicPr>
          <p:nvPr/>
        </p:nvPicPr>
        <p:blipFill>
          <a:blip r:embed="rId5">
            <a:extLst>
              <a:ext uri="{BEBA8EAE-BF5A-486C-A8C5-ECC9F3942E4B}">
                <a14:imgProps xmlns:a14="http://schemas.microsoft.com/office/drawing/2010/main">
                  <a14:imgLayer r:embed="rId6">
                    <a14:imgEffect>
                      <a14:backgroundRemoval t="0" b="100000" l="0" r="97500"/>
                    </a14:imgEffect>
                  </a14:imgLayer>
                </a14:imgProps>
              </a:ext>
              <a:ext uri="{28A0092B-C50C-407E-A947-70E740481C1C}">
                <a14:useLocalDpi xmlns:a14="http://schemas.microsoft.com/office/drawing/2010/main" val="0"/>
              </a:ext>
            </a:extLst>
          </a:blip>
          <a:stretch>
            <a:fillRect/>
          </a:stretch>
        </p:blipFill>
        <p:spPr>
          <a:xfrm>
            <a:off x="3657600" y="1885950"/>
            <a:ext cx="1470526" cy="1257300"/>
          </a:xfrm>
          <a:prstGeom prst="rect">
            <a:avLst/>
          </a:prstGeom>
        </p:spPr>
      </p:pic>
    </p:spTree>
    <p:extLst>
      <p:ext uri="{BB962C8B-B14F-4D97-AF65-F5344CB8AC3E}">
        <p14:creationId xmlns:p14="http://schemas.microsoft.com/office/powerpoint/2010/main" val="391458877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02839-D0E0-954C-8AFB-F2471AE260FC}"/>
              </a:ext>
            </a:extLst>
          </p:cNvPr>
          <p:cNvPicPr>
            <a:picLocks noChangeAspect="1"/>
          </p:cNvPicPr>
          <p:nvPr/>
        </p:nvPicPr>
        <p:blipFill>
          <a:blip r:embed="rId2"/>
          <a:stretch>
            <a:fillRect/>
          </a:stretch>
        </p:blipFill>
        <p:spPr>
          <a:xfrm>
            <a:off x="0" y="0"/>
            <a:ext cx="5283748" cy="3343171"/>
          </a:xfrm>
          <a:prstGeom prst="rect">
            <a:avLst/>
          </a:prstGeom>
        </p:spPr>
      </p:pic>
      <p:pic>
        <p:nvPicPr>
          <p:cNvPr id="5" name="Picture 4">
            <a:extLst>
              <a:ext uri="{FF2B5EF4-FFF2-40B4-BE49-F238E27FC236}">
                <a16:creationId xmlns:a16="http://schemas.microsoft.com/office/drawing/2014/main" id="{045C48D3-C8F1-A842-BF1B-24E71749BAFC}"/>
              </a:ext>
            </a:extLst>
          </p:cNvPr>
          <p:cNvPicPr>
            <a:picLocks noChangeAspect="1"/>
          </p:cNvPicPr>
          <p:nvPr/>
        </p:nvPicPr>
        <p:blipFill>
          <a:blip r:embed="rId3"/>
          <a:stretch>
            <a:fillRect/>
          </a:stretch>
        </p:blipFill>
        <p:spPr>
          <a:xfrm>
            <a:off x="5283748" y="11052"/>
            <a:ext cx="3048014" cy="3332119"/>
          </a:xfrm>
          <a:prstGeom prst="rect">
            <a:avLst/>
          </a:prstGeom>
        </p:spPr>
      </p:pic>
    </p:spTree>
    <p:extLst>
      <p:ext uri="{BB962C8B-B14F-4D97-AF65-F5344CB8AC3E}">
        <p14:creationId xmlns:p14="http://schemas.microsoft.com/office/powerpoint/2010/main" val="2965861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3C0B6-C054-FE4C-807A-17F7E6BB56F8}"/>
              </a:ext>
            </a:extLst>
          </p:cNvPr>
          <p:cNvPicPr>
            <a:picLocks noChangeAspect="1"/>
          </p:cNvPicPr>
          <p:nvPr/>
        </p:nvPicPr>
        <p:blipFill>
          <a:blip r:embed="rId2"/>
          <a:stretch>
            <a:fillRect/>
          </a:stretch>
        </p:blipFill>
        <p:spPr>
          <a:xfrm>
            <a:off x="0" y="3181350"/>
            <a:ext cx="9144000" cy="1536595"/>
          </a:xfrm>
          <a:prstGeom prst="rect">
            <a:avLst/>
          </a:prstGeom>
        </p:spPr>
      </p:pic>
      <p:pic>
        <p:nvPicPr>
          <p:cNvPr id="6" name="Picture 5">
            <a:extLst>
              <a:ext uri="{FF2B5EF4-FFF2-40B4-BE49-F238E27FC236}">
                <a16:creationId xmlns:a16="http://schemas.microsoft.com/office/drawing/2014/main" id="{A325AD94-0F7E-A04C-BA81-72A3AE01C5C0}"/>
              </a:ext>
            </a:extLst>
          </p:cNvPr>
          <p:cNvPicPr>
            <a:picLocks noChangeAspect="1"/>
          </p:cNvPicPr>
          <p:nvPr/>
        </p:nvPicPr>
        <p:blipFill rotWithShape="1">
          <a:blip r:embed="rId3"/>
          <a:srcRect b="13406"/>
          <a:stretch/>
        </p:blipFill>
        <p:spPr>
          <a:xfrm>
            <a:off x="-33528" y="313182"/>
            <a:ext cx="9144000" cy="1442531"/>
          </a:xfrm>
          <a:prstGeom prst="rect">
            <a:avLst/>
          </a:prstGeom>
        </p:spPr>
      </p:pic>
      <p:pic>
        <p:nvPicPr>
          <p:cNvPr id="7" name="Picture 6">
            <a:extLst>
              <a:ext uri="{FF2B5EF4-FFF2-40B4-BE49-F238E27FC236}">
                <a16:creationId xmlns:a16="http://schemas.microsoft.com/office/drawing/2014/main" id="{42E9E2DB-735A-6B48-AE34-728AE51F366E}"/>
              </a:ext>
            </a:extLst>
          </p:cNvPr>
          <p:cNvPicPr>
            <a:picLocks noChangeAspect="1"/>
          </p:cNvPicPr>
          <p:nvPr/>
        </p:nvPicPr>
        <p:blipFill>
          <a:blip r:embed="rId4"/>
          <a:stretch>
            <a:fillRect/>
          </a:stretch>
        </p:blipFill>
        <p:spPr>
          <a:xfrm>
            <a:off x="76200" y="110789"/>
            <a:ext cx="1828800" cy="419100"/>
          </a:xfrm>
          <a:prstGeom prst="rect">
            <a:avLst/>
          </a:prstGeom>
        </p:spPr>
      </p:pic>
    </p:spTree>
    <p:extLst>
      <p:ext uri="{BB962C8B-B14F-4D97-AF65-F5344CB8AC3E}">
        <p14:creationId xmlns:p14="http://schemas.microsoft.com/office/powerpoint/2010/main" val="4164320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91D5DB-17EE-E842-8563-895AF03693D7}"/>
              </a:ext>
            </a:extLst>
          </p:cNvPr>
          <p:cNvPicPr>
            <a:picLocks noChangeAspect="1"/>
          </p:cNvPicPr>
          <p:nvPr/>
        </p:nvPicPr>
        <p:blipFill>
          <a:blip r:embed="rId2"/>
          <a:stretch>
            <a:fillRect/>
          </a:stretch>
        </p:blipFill>
        <p:spPr>
          <a:xfrm>
            <a:off x="0" y="1885950"/>
            <a:ext cx="7258050" cy="3062468"/>
          </a:xfrm>
          <a:prstGeom prst="rect">
            <a:avLst/>
          </a:prstGeom>
        </p:spPr>
      </p:pic>
      <p:pic>
        <p:nvPicPr>
          <p:cNvPr id="6" name="Picture 5">
            <a:extLst>
              <a:ext uri="{FF2B5EF4-FFF2-40B4-BE49-F238E27FC236}">
                <a16:creationId xmlns:a16="http://schemas.microsoft.com/office/drawing/2014/main" id="{FE63F2AA-71DB-E543-9999-B60F083CCCF0}"/>
              </a:ext>
            </a:extLst>
          </p:cNvPr>
          <p:cNvPicPr>
            <a:picLocks noChangeAspect="1"/>
          </p:cNvPicPr>
          <p:nvPr/>
        </p:nvPicPr>
        <p:blipFill>
          <a:blip r:embed="rId3"/>
          <a:stretch>
            <a:fillRect/>
          </a:stretch>
        </p:blipFill>
        <p:spPr>
          <a:xfrm>
            <a:off x="21336" y="17526"/>
            <a:ext cx="8902700" cy="1828800"/>
          </a:xfrm>
          <a:prstGeom prst="rect">
            <a:avLst/>
          </a:prstGeom>
        </p:spPr>
      </p:pic>
      <p:pic>
        <p:nvPicPr>
          <p:cNvPr id="7" name="Picture 6">
            <a:extLst>
              <a:ext uri="{FF2B5EF4-FFF2-40B4-BE49-F238E27FC236}">
                <a16:creationId xmlns:a16="http://schemas.microsoft.com/office/drawing/2014/main" id="{EEC7BDFC-A79A-2044-8987-5CD2576E4B94}"/>
              </a:ext>
            </a:extLst>
          </p:cNvPr>
          <p:cNvPicPr>
            <a:picLocks noChangeAspect="1"/>
          </p:cNvPicPr>
          <p:nvPr/>
        </p:nvPicPr>
        <p:blipFill>
          <a:blip r:embed="rId4"/>
          <a:stretch>
            <a:fillRect/>
          </a:stretch>
        </p:blipFill>
        <p:spPr>
          <a:xfrm>
            <a:off x="7385558" y="32004"/>
            <a:ext cx="1746250" cy="613745"/>
          </a:xfrm>
          <a:prstGeom prst="rect">
            <a:avLst/>
          </a:prstGeom>
        </p:spPr>
      </p:pic>
    </p:spTree>
    <p:extLst>
      <p:ext uri="{BB962C8B-B14F-4D97-AF65-F5344CB8AC3E}">
        <p14:creationId xmlns:p14="http://schemas.microsoft.com/office/powerpoint/2010/main" val="735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t>I) Things Fall Apart</a:t>
            </a:r>
          </a:p>
          <a:p>
            <a:pPr eaLnBrk="1" hangingPunct="1">
              <a:lnSpc>
                <a:spcPct val="90000"/>
              </a:lnSpc>
              <a:buNone/>
            </a:pPr>
            <a:r>
              <a:rPr lang="en-US" sz="3000" dirty="0"/>
              <a:t>II) Moral Psychology and our Polarized Nation</a:t>
            </a:r>
          </a:p>
          <a:p>
            <a:pPr eaLnBrk="1" hangingPunct="1">
              <a:lnSpc>
                <a:spcPct val="90000"/>
              </a:lnSpc>
              <a:buNone/>
            </a:pPr>
            <a:r>
              <a:rPr lang="en-US" sz="2600" i="1" dirty="0"/>
              <a:t>    A) Intuitions come first</a:t>
            </a:r>
          </a:p>
          <a:p>
            <a:pPr eaLnBrk="1" hangingPunct="1">
              <a:lnSpc>
                <a:spcPct val="90000"/>
              </a:lnSpc>
              <a:buNone/>
            </a:pPr>
            <a:r>
              <a:rPr lang="en-US" sz="2600" i="1" dirty="0"/>
              <a:t>    B) There are many foundations of morality</a:t>
            </a:r>
          </a:p>
          <a:p>
            <a:pPr eaLnBrk="1" hangingPunct="1">
              <a:lnSpc>
                <a:spcPct val="90000"/>
              </a:lnSpc>
              <a:buNone/>
            </a:pPr>
            <a:r>
              <a:rPr lang="en-US" sz="2600" i="1" dirty="0"/>
              <a:t>    C) Morality binds and blinds</a:t>
            </a:r>
          </a:p>
          <a:p>
            <a:pPr eaLnBrk="1" hangingPunct="1">
              <a:lnSpc>
                <a:spcPct val="90000"/>
              </a:lnSpc>
              <a:buNone/>
            </a:pPr>
            <a:r>
              <a:rPr lang="en-US" sz="3000" dirty="0"/>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Tree>
    <p:extLst>
      <p:ext uri="{BB962C8B-B14F-4D97-AF65-F5344CB8AC3E}">
        <p14:creationId xmlns:p14="http://schemas.microsoft.com/office/powerpoint/2010/main" val="2784612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FFA35-7716-974B-84B6-60F7680F7224}"/>
              </a:ext>
            </a:extLst>
          </p:cNvPr>
          <p:cNvPicPr>
            <a:picLocks noChangeAspect="1"/>
          </p:cNvPicPr>
          <p:nvPr/>
        </p:nvPicPr>
        <p:blipFill>
          <a:blip r:embed="rId3"/>
          <a:stretch>
            <a:fillRect/>
          </a:stretch>
        </p:blipFill>
        <p:spPr>
          <a:xfrm>
            <a:off x="0" y="3333750"/>
            <a:ext cx="9144000" cy="1641929"/>
          </a:xfrm>
          <a:prstGeom prst="rect">
            <a:avLst/>
          </a:prstGeom>
        </p:spPr>
      </p:pic>
      <p:sp>
        <p:nvSpPr>
          <p:cNvPr id="12" name="TextBox 11">
            <a:extLst>
              <a:ext uri="{FF2B5EF4-FFF2-40B4-BE49-F238E27FC236}">
                <a16:creationId xmlns:a16="http://schemas.microsoft.com/office/drawing/2014/main" id="{BF2D87FB-51CA-7841-A8A9-D81349015469}"/>
              </a:ext>
            </a:extLst>
          </p:cNvPr>
          <p:cNvSpPr txBox="1"/>
          <p:nvPr/>
        </p:nvSpPr>
        <p:spPr>
          <a:xfrm>
            <a:off x="152400" y="285750"/>
            <a:ext cx="8839200" cy="2677656"/>
          </a:xfrm>
          <a:prstGeom prst="rect">
            <a:avLst/>
          </a:prstGeom>
          <a:noFill/>
        </p:spPr>
        <p:txBody>
          <a:bodyPr wrap="square" rtlCol="0">
            <a:spAutoFit/>
          </a:bodyPr>
          <a:lstStyle/>
          <a:p>
            <a:r>
              <a:rPr lang="en-US" sz="2400" dirty="0"/>
              <a:t>“Moreover, the scholars found, </a:t>
            </a:r>
            <a:r>
              <a:rPr lang="en-US" sz="2400" u="sng" dirty="0"/>
              <a:t>the spread of false information is essentially not due to bots </a:t>
            </a:r>
            <a:r>
              <a:rPr lang="en-US" sz="2400" dirty="0"/>
              <a:t>that are programmed to disseminate inaccurate stories. Instead, </a:t>
            </a:r>
            <a:r>
              <a:rPr lang="en-US" sz="2400" u="sng" dirty="0"/>
              <a:t>false news speeds faster around Twitter due to people retweeting inaccurate news items</a:t>
            </a:r>
            <a:r>
              <a:rPr lang="en-US" sz="2400" dirty="0"/>
              <a:t>.</a:t>
            </a:r>
          </a:p>
          <a:p>
            <a:r>
              <a:rPr lang="en-US" sz="2400" dirty="0"/>
              <a:t>‘When we removed all of the bots in our dataset, [the] differences between the spread of false and true news stood,’ says </a:t>
            </a:r>
            <a:r>
              <a:rPr lang="en-US" sz="2400" dirty="0" err="1"/>
              <a:t>Soroush</a:t>
            </a:r>
            <a:r>
              <a:rPr lang="en-US" sz="2400" dirty="0"/>
              <a:t> </a:t>
            </a:r>
            <a:r>
              <a:rPr lang="en-US" sz="2400" dirty="0" err="1"/>
              <a:t>Vosoughi</a:t>
            </a:r>
            <a:r>
              <a:rPr lang="en-US" sz="2400" dirty="0"/>
              <a:t>, a co-author of the new paper.”</a:t>
            </a:r>
          </a:p>
        </p:txBody>
      </p:sp>
    </p:spTree>
    <p:extLst>
      <p:ext uri="{BB962C8B-B14F-4D97-AF65-F5344CB8AC3E}">
        <p14:creationId xmlns:p14="http://schemas.microsoft.com/office/powerpoint/2010/main" val="393256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t>I) Things Fall Apart</a:t>
            </a:r>
          </a:p>
          <a:p>
            <a:pPr eaLnBrk="1" hangingPunct="1">
              <a:lnSpc>
                <a:spcPct val="90000"/>
              </a:lnSpc>
              <a:buNone/>
            </a:pPr>
            <a:r>
              <a:rPr lang="en-US" sz="3000" dirty="0"/>
              <a:t>II) Moral Psychology and our Polarized Nation</a:t>
            </a:r>
          </a:p>
          <a:p>
            <a:pPr eaLnBrk="1" hangingPunct="1">
              <a:lnSpc>
                <a:spcPct val="90000"/>
              </a:lnSpc>
              <a:buNone/>
            </a:pPr>
            <a:r>
              <a:rPr lang="en-US" sz="2600" i="1" dirty="0">
                <a:solidFill>
                  <a:schemeClr val="accent2"/>
                </a:solidFill>
              </a:rPr>
              <a:t>    A) Intuitions come first</a:t>
            </a:r>
          </a:p>
          <a:p>
            <a:pPr eaLnBrk="1" hangingPunct="1">
              <a:lnSpc>
                <a:spcPct val="90000"/>
              </a:lnSpc>
              <a:buNone/>
            </a:pPr>
            <a:r>
              <a:rPr lang="en-US" sz="2600" i="1" dirty="0"/>
              <a:t>    B) There are many foundations of morality</a:t>
            </a:r>
          </a:p>
          <a:p>
            <a:pPr eaLnBrk="1" hangingPunct="1">
              <a:lnSpc>
                <a:spcPct val="90000"/>
              </a:lnSpc>
              <a:buNone/>
            </a:pPr>
            <a:r>
              <a:rPr lang="en-US" sz="2600" i="1" dirty="0"/>
              <a:t>    C) Morality binds and blinds</a:t>
            </a:r>
          </a:p>
          <a:p>
            <a:pPr eaLnBrk="1" hangingPunct="1">
              <a:lnSpc>
                <a:spcPct val="90000"/>
              </a:lnSpc>
              <a:buNone/>
            </a:pPr>
            <a:r>
              <a:rPr lang="en-US" sz="3000" dirty="0"/>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Tree>
    <p:extLst>
      <p:ext uri="{BB962C8B-B14F-4D97-AF65-F5344CB8AC3E}">
        <p14:creationId xmlns:p14="http://schemas.microsoft.com/office/powerpoint/2010/main" val="50275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t>I) Things Fall Apart</a:t>
            </a:r>
          </a:p>
          <a:p>
            <a:pPr eaLnBrk="1" hangingPunct="1">
              <a:lnSpc>
                <a:spcPct val="90000"/>
              </a:lnSpc>
              <a:buNone/>
            </a:pPr>
            <a:r>
              <a:rPr lang="en-US" sz="3000" dirty="0"/>
              <a:t>II) Moral Psychology and our Polarized Nation</a:t>
            </a:r>
          </a:p>
          <a:p>
            <a:pPr eaLnBrk="1" hangingPunct="1">
              <a:lnSpc>
                <a:spcPct val="90000"/>
              </a:lnSpc>
              <a:buNone/>
            </a:pPr>
            <a:r>
              <a:rPr lang="en-US" sz="2600" i="1" dirty="0"/>
              <a:t>    A) Intuitions come first</a:t>
            </a:r>
          </a:p>
          <a:p>
            <a:pPr eaLnBrk="1" hangingPunct="1">
              <a:lnSpc>
                <a:spcPct val="90000"/>
              </a:lnSpc>
              <a:buNone/>
            </a:pPr>
            <a:r>
              <a:rPr lang="en-US" sz="2600" i="1" dirty="0">
                <a:solidFill>
                  <a:schemeClr val="accent2"/>
                </a:solidFill>
              </a:rPr>
              <a:t>    B) There are many foundations of morality</a:t>
            </a:r>
          </a:p>
          <a:p>
            <a:pPr eaLnBrk="1" hangingPunct="1">
              <a:lnSpc>
                <a:spcPct val="90000"/>
              </a:lnSpc>
              <a:buNone/>
            </a:pPr>
            <a:r>
              <a:rPr lang="en-US" sz="2600" i="1" dirty="0"/>
              <a:t>    C) Morality binds and blinds</a:t>
            </a:r>
          </a:p>
          <a:p>
            <a:pPr eaLnBrk="1" hangingPunct="1">
              <a:lnSpc>
                <a:spcPct val="90000"/>
              </a:lnSpc>
              <a:buNone/>
            </a:pPr>
            <a:r>
              <a:rPr lang="en-US" sz="3000" dirty="0"/>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Tree>
    <p:extLst>
      <p:ext uri="{BB962C8B-B14F-4D97-AF65-F5344CB8AC3E}">
        <p14:creationId xmlns:p14="http://schemas.microsoft.com/office/powerpoint/2010/main" val="1523899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9550"/>
            <a:ext cx="8229600" cy="1818385"/>
          </a:xfrm>
          <a:prstGeom prst="rect">
            <a:avLst/>
          </a:prstGeom>
        </p:spPr>
      </p:pic>
      <p:pic>
        <p:nvPicPr>
          <p:cNvPr id="5" name="Picture 4"/>
          <p:cNvPicPr>
            <a:picLocks noChangeAspect="1"/>
          </p:cNvPicPr>
          <p:nvPr/>
        </p:nvPicPr>
        <p:blipFill>
          <a:blip r:embed="rId3"/>
          <a:stretch>
            <a:fillRect/>
          </a:stretch>
        </p:blipFill>
        <p:spPr>
          <a:xfrm>
            <a:off x="457200" y="1984045"/>
            <a:ext cx="7848600" cy="3159455"/>
          </a:xfrm>
          <a:prstGeom prst="rect">
            <a:avLst/>
          </a:prstGeom>
        </p:spPr>
      </p:pic>
      <p:sp>
        <p:nvSpPr>
          <p:cNvPr id="6" name="TextBox 5">
            <a:extLst>
              <a:ext uri="{FF2B5EF4-FFF2-40B4-BE49-F238E27FC236}">
                <a16:creationId xmlns:a16="http://schemas.microsoft.com/office/drawing/2014/main" id="{CFDDDA93-0ABF-D648-A5C4-4A26A2B9BF3B}"/>
              </a:ext>
            </a:extLst>
          </p:cNvPr>
          <p:cNvSpPr txBox="1"/>
          <p:nvPr/>
        </p:nvSpPr>
        <p:spPr>
          <a:xfrm>
            <a:off x="2057400" y="133350"/>
            <a:ext cx="4379660" cy="523220"/>
          </a:xfrm>
          <a:prstGeom prst="rect">
            <a:avLst/>
          </a:prstGeom>
          <a:noFill/>
        </p:spPr>
        <p:txBody>
          <a:bodyPr wrap="none" rtlCol="0">
            <a:spAutoFit/>
          </a:bodyPr>
          <a:lstStyle/>
          <a:p>
            <a:r>
              <a:rPr lang="en-US" sz="2800" dirty="0">
                <a:solidFill>
                  <a:schemeClr val="tx2">
                    <a:lumMod val="60000"/>
                    <a:lumOff val="40000"/>
                  </a:schemeClr>
                </a:solidFill>
              </a:rPr>
              <a:t>Moral Foundations Theory</a:t>
            </a:r>
          </a:p>
        </p:txBody>
      </p:sp>
    </p:spTree>
    <p:extLst>
      <p:ext uri="{BB962C8B-B14F-4D97-AF65-F5344CB8AC3E}">
        <p14:creationId xmlns:p14="http://schemas.microsoft.com/office/powerpoint/2010/main" val="3750421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23918" y="267892"/>
            <a:ext cx="7966075" cy="795338"/>
          </a:xfrm>
        </p:spPr>
        <p:txBody>
          <a:bodyPr/>
          <a:lstStyle/>
          <a:p>
            <a:pPr algn="l" eaLnBrk="1" hangingPunct="1"/>
            <a:r>
              <a:rPr lang="en-US" dirty="0"/>
              <a:t>1. Care/harm</a:t>
            </a:r>
          </a:p>
        </p:txBody>
      </p:sp>
      <p:pic>
        <p:nvPicPr>
          <p:cNvPr id="17411" name="Picture 6"/>
          <p:cNvPicPr>
            <a:picLocks noChangeAspect="1" noChangeArrowheads="1"/>
          </p:cNvPicPr>
          <p:nvPr/>
        </p:nvPicPr>
        <p:blipFill>
          <a:blip r:embed="rId3" cstate="screen"/>
          <a:srcRect/>
          <a:stretch>
            <a:fillRect/>
          </a:stretch>
        </p:blipFill>
        <p:spPr bwMode="auto">
          <a:xfrm>
            <a:off x="1143000" y="1028718"/>
            <a:ext cx="2743200" cy="4248746"/>
          </a:xfrm>
          <a:prstGeom prst="rect">
            <a:avLst/>
          </a:prstGeom>
          <a:noFill/>
          <a:ln w="38100">
            <a:noFill/>
            <a:miter lim="800000"/>
            <a:headEnd/>
            <a:tailEnd/>
          </a:ln>
        </p:spPr>
      </p:pic>
      <p:pic>
        <p:nvPicPr>
          <p:cNvPr id="17412" name="Picture 7"/>
          <p:cNvPicPr>
            <a:picLocks noChangeAspect="1" noChangeArrowheads="1"/>
          </p:cNvPicPr>
          <p:nvPr/>
        </p:nvPicPr>
        <p:blipFill>
          <a:blip r:embed="rId4" cstate="screen"/>
          <a:srcRect/>
          <a:stretch>
            <a:fillRect/>
          </a:stretch>
        </p:blipFill>
        <p:spPr bwMode="auto">
          <a:xfrm>
            <a:off x="4343400" y="1028709"/>
            <a:ext cx="2819400" cy="4114791"/>
          </a:xfrm>
          <a:prstGeom prst="rect">
            <a:avLst/>
          </a:prstGeom>
          <a:noFill/>
          <a:ln w="38100">
            <a:noFill/>
            <a:miter lim="800000"/>
            <a:headEnd/>
            <a:tailEnd/>
          </a:ln>
        </p:spPr>
      </p:pic>
    </p:spTree>
    <p:extLst>
      <p:ext uri="{BB962C8B-B14F-4D97-AF65-F5344CB8AC3E}">
        <p14:creationId xmlns:p14="http://schemas.microsoft.com/office/powerpoint/2010/main" val="1356111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1"/>
            <a:ext cx="8382000" cy="795338"/>
          </a:xfrm>
        </p:spPr>
        <p:txBody>
          <a:bodyPr>
            <a:normAutofit/>
          </a:bodyPr>
          <a:lstStyle/>
          <a:p>
            <a:pPr algn="l" eaLnBrk="1" hangingPunct="1"/>
            <a:r>
              <a:rPr lang="en-US" sz="3600" dirty="0">
                <a:latin typeface="+mn-lt"/>
              </a:rPr>
              <a:t>Care &amp; Compassion are big at leftist events</a:t>
            </a:r>
          </a:p>
        </p:txBody>
      </p:sp>
      <p:pic>
        <p:nvPicPr>
          <p:cNvPr id="5" name="Picture 2" descr="C:\Users\Jon\Desktop\occupy wall st\IMG_0729.JPG"/>
          <p:cNvPicPr>
            <a:picLocks noChangeAspect="1" noChangeArrowheads="1"/>
          </p:cNvPicPr>
          <p:nvPr/>
        </p:nvPicPr>
        <p:blipFill>
          <a:blip r:embed="rId3" cstate="screen"/>
          <a:srcRect/>
          <a:stretch>
            <a:fillRect/>
          </a:stretch>
        </p:blipFill>
        <p:spPr bwMode="auto">
          <a:xfrm>
            <a:off x="228599" y="971550"/>
            <a:ext cx="4103077" cy="3200400"/>
          </a:xfrm>
          <a:prstGeom prst="rect">
            <a:avLst/>
          </a:prstGeom>
          <a:noFill/>
        </p:spPr>
      </p:pic>
      <p:pic>
        <p:nvPicPr>
          <p:cNvPr id="6" name="Picture 3" descr="C:\Users\Jon\Desktop\occupy wall st\IMG_0767.JPG"/>
          <p:cNvPicPr>
            <a:picLocks noChangeAspect="1" noChangeArrowheads="1"/>
          </p:cNvPicPr>
          <p:nvPr/>
        </p:nvPicPr>
        <p:blipFill>
          <a:blip r:embed="rId4" cstate="screen"/>
          <a:srcRect/>
          <a:stretch>
            <a:fillRect/>
          </a:stretch>
        </p:blipFill>
        <p:spPr bwMode="auto">
          <a:xfrm>
            <a:off x="4800600" y="2402577"/>
            <a:ext cx="3891261" cy="2754273"/>
          </a:xfrm>
          <a:prstGeom prst="rect">
            <a:avLst/>
          </a:prstGeom>
          <a:noFill/>
        </p:spPr>
      </p:pic>
      <p:pic>
        <p:nvPicPr>
          <p:cNvPr id="54273" name="Picture 1" descr="C:\Landfill\xy\IMG_0909.JPG"/>
          <p:cNvPicPr>
            <a:picLocks noChangeAspect="1" noChangeArrowheads="1"/>
          </p:cNvPicPr>
          <p:nvPr/>
        </p:nvPicPr>
        <p:blipFill>
          <a:blip r:embed="rId5" cstate="screen"/>
          <a:srcRect/>
          <a:stretch>
            <a:fillRect/>
          </a:stretch>
        </p:blipFill>
        <p:spPr bwMode="auto">
          <a:xfrm>
            <a:off x="5715016" y="742961"/>
            <a:ext cx="2880359" cy="2024729"/>
          </a:xfrm>
          <a:prstGeom prst="rect">
            <a:avLst/>
          </a:prstGeom>
          <a:noFill/>
        </p:spPr>
      </p:pic>
    </p:spTree>
    <p:extLst>
      <p:ext uri="{BB962C8B-B14F-4D97-AF65-F5344CB8AC3E}">
        <p14:creationId xmlns:p14="http://schemas.microsoft.com/office/powerpoint/2010/main" val="3582916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54038" y="107157"/>
            <a:ext cx="6380162" cy="795338"/>
          </a:xfrm>
        </p:spPr>
        <p:txBody>
          <a:bodyPr/>
          <a:lstStyle/>
          <a:p>
            <a:pPr algn="l" eaLnBrk="1" hangingPunct="1"/>
            <a:r>
              <a:rPr lang="en-US" dirty="0"/>
              <a:t>2. Fairness/cheating</a:t>
            </a:r>
          </a:p>
        </p:txBody>
      </p:sp>
      <p:pic>
        <p:nvPicPr>
          <p:cNvPr id="26627" name="Picture 5"/>
          <p:cNvPicPr>
            <a:picLocks noChangeAspect="1" noChangeArrowheads="1"/>
          </p:cNvPicPr>
          <p:nvPr/>
        </p:nvPicPr>
        <p:blipFill>
          <a:blip r:embed="rId3" cstate="screen"/>
          <a:srcRect/>
          <a:stretch>
            <a:fillRect/>
          </a:stretch>
        </p:blipFill>
        <p:spPr bwMode="auto">
          <a:xfrm>
            <a:off x="1524000" y="895350"/>
            <a:ext cx="2895600" cy="4127236"/>
          </a:xfrm>
          <a:prstGeom prst="rect">
            <a:avLst/>
          </a:prstGeom>
          <a:noFill/>
          <a:ln w="38100">
            <a:noFill/>
            <a:miter lim="800000"/>
            <a:headEnd/>
            <a:tailEnd/>
          </a:ln>
        </p:spPr>
      </p:pic>
    </p:spTree>
    <p:extLst>
      <p:ext uri="{BB962C8B-B14F-4D97-AF65-F5344CB8AC3E}">
        <p14:creationId xmlns:p14="http://schemas.microsoft.com/office/powerpoint/2010/main" val="180829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2" y="133351"/>
            <a:ext cx="8968165" cy="795338"/>
          </a:xfrm>
        </p:spPr>
        <p:txBody>
          <a:bodyPr>
            <a:noAutofit/>
          </a:bodyPr>
          <a:lstStyle/>
          <a:p>
            <a:pPr algn="l" eaLnBrk="1" hangingPunct="1"/>
            <a:r>
              <a:rPr lang="en-US" sz="3200" dirty="0">
                <a:latin typeface="+mn-lt"/>
              </a:rPr>
              <a:t>The left often sees fairness as </a:t>
            </a:r>
            <a:r>
              <a:rPr lang="en-US" sz="3200" u="sng" dirty="0">
                <a:latin typeface="+mn-lt"/>
              </a:rPr>
              <a:t>equality</a:t>
            </a:r>
          </a:p>
        </p:txBody>
      </p:sp>
      <p:pic>
        <p:nvPicPr>
          <p:cNvPr id="1028" name="Picture 4" descr="C:\Landfill\ows-tp contrast\IMG_2322.jpg"/>
          <p:cNvPicPr>
            <a:picLocks noChangeAspect="1" noChangeArrowheads="1"/>
          </p:cNvPicPr>
          <p:nvPr/>
        </p:nvPicPr>
        <p:blipFill>
          <a:blip r:embed="rId3" cstate="screen"/>
          <a:srcRect/>
          <a:stretch>
            <a:fillRect/>
          </a:stretch>
        </p:blipFill>
        <p:spPr bwMode="auto">
          <a:xfrm>
            <a:off x="1905000" y="1304924"/>
            <a:ext cx="4648200" cy="3838576"/>
          </a:xfrm>
          <a:prstGeom prst="rect">
            <a:avLst/>
          </a:prstGeom>
          <a:noFill/>
        </p:spPr>
      </p:pic>
    </p:spTree>
    <p:extLst>
      <p:ext uri="{BB962C8B-B14F-4D97-AF65-F5344CB8AC3E}">
        <p14:creationId xmlns:p14="http://schemas.microsoft.com/office/powerpoint/2010/main" val="2770515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Landfill\ows-tp contrast\IMG_1040.jpg"/>
          <p:cNvPicPr>
            <a:picLocks noChangeAspect="1" noChangeArrowheads="1"/>
          </p:cNvPicPr>
          <p:nvPr/>
        </p:nvPicPr>
        <p:blipFill>
          <a:blip r:embed="rId3" cstate="screen"/>
          <a:srcRect/>
          <a:stretch>
            <a:fillRect/>
          </a:stretch>
        </p:blipFill>
        <p:spPr bwMode="auto">
          <a:xfrm>
            <a:off x="228600" y="171452"/>
            <a:ext cx="3733800" cy="4658901"/>
          </a:xfrm>
          <a:prstGeom prst="rect">
            <a:avLst/>
          </a:prstGeom>
          <a:noFill/>
        </p:spPr>
      </p:pic>
      <p:sp>
        <p:nvSpPr>
          <p:cNvPr id="4" name="Rectangle 2"/>
          <p:cNvSpPr>
            <a:spLocks noGrp="1" noChangeArrowheads="1"/>
          </p:cNvSpPr>
          <p:nvPr>
            <p:ph type="title"/>
          </p:nvPr>
        </p:nvSpPr>
        <p:spPr>
          <a:xfrm>
            <a:off x="4648201" y="514350"/>
            <a:ext cx="3657600" cy="3257550"/>
          </a:xfrm>
        </p:spPr>
        <p:txBody>
          <a:bodyPr>
            <a:noAutofit/>
          </a:bodyPr>
          <a:lstStyle/>
          <a:p>
            <a:pPr algn="l" eaLnBrk="1" hangingPunct="1"/>
            <a:r>
              <a:rPr lang="en-US" sz="3200" dirty="0">
                <a:latin typeface="+mn-lt"/>
              </a:rPr>
              <a:t>The right sees fairness as </a:t>
            </a:r>
            <a:r>
              <a:rPr lang="en-US" sz="3200" u="sng" dirty="0">
                <a:latin typeface="+mn-lt"/>
              </a:rPr>
              <a:t>proportionality</a:t>
            </a:r>
            <a:br>
              <a:rPr lang="en-US" sz="3200" u="sng" dirty="0">
                <a:latin typeface="+mn-lt"/>
              </a:rPr>
            </a:br>
            <a:br>
              <a:rPr lang="en-US" sz="3200" u="sng" dirty="0">
                <a:latin typeface="+mn-lt"/>
              </a:rPr>
            </a:br>
            <a:r>
              <a:rPr lang="en-US" sz="3200" dirty="0">
                <a:cs typeface="Arial" charset="0"/>
              </a:rPr>
              <a:t>No free riders, slackers, cheaters.</a:t>
            </a:r>
            <a:br>
              <a:rPr lang="en-US" sz="3200" dirty="0">
                <a:cs typeface="Arial" charset="0"/>
              </a:rPr>
            </a:br>
            <a:br>
              <a:rPr lang="en-US" sz="3200" dirty="0">
                <a:cs typeface="Arial" charset="0"/>
              </a:rPr>
            </a:br>
            <a:r>
              <a:rPr lang="en-US" sz="3200" dirty="0">
                <a:cs typeface="Arial" charset="0"/>
              </a:rPr>
              <a:t>The law of Karma</a:t>
            </a:r>
            <a:br>
              <a:rPr lang="en-US" sz="3200" dirty="0">
                <a:cs typeface="Arial" charset="0"/>
              </a:rPr>
            </a:br>
            <a:endParaRPr lang="en-US" sz="3200" u="sng" dirty="0">
              <a:latin typeface="+mn-lt"/>
            </a:endParaRPr>
          </a:p>
        </p:txBody>
      </p:sp>
    </p:spTree>
    <p:extLst>
      <p:ext uri="{BB962C8B-B14F-4D97-AF65-F5344CB8AC3E}">
        <p14:creationId xmlns:p14="http://schemas.microsoft.com/office/powerpoint/2010/main" val="987375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p:cNvPicPr>
            <a:picLocks noChangeAspect="1" noChangeArrowheads="1"/>
          </p:cNvPicPr>
          <p:nvPr/>
        </p:nvPicPr>
        <p:blipFill>
          <a:blip r:embed="rId3" cstate="screen"/>
          <a:srcRect/>
          <a:stretch>
            <a:fillRect/>
          </a:stretch>
        </p:blipFill>
        <p:spPr bwMode="auto">
          <a:xfrm>
            <a:off x="1905000" y="801547"/>
            <a:ext cx="5791200" cy="4308122"/>
          </a:xfrm>
          <a:prstGeom prst="rect">
            <a:avLst/>
          </a:prstGeom>
          <a:noFill/>
          <a:ln w="9525">
            <a:noFill/>
            <a:miter lim="800000"/>
            <a:headEnd/>
            <a:tailEnd/>
          </a:ln>
        </p:spPr>
      </p:pic>
      <p:sp>
        <p:nvSpPr>
          <p:cNvPr id="5" name="Rectangle 2"/>
          <p:cNvSpPr>
            <a:spLocks noGrp="1" noChangeArrowheads="1"/>
          </p:cNvSpPr>
          <p:nvPr>
            <p:ph type="title"/>
          </p:nvPr>
        </p:nvSpPr>
        <p:spPr>
          <a:xfrm>
            <a:off x="381032" y="1"/>
            <a:ext cx="5680075" cy="795338"/>
          </a:xfrm>
        </p:spPr>
        <p:txBody>
          <a:bodyPr/>
          <a:lstStyle/>
          <a:p>
            <a:pPr algn="l" eaLnBrk="1" hangingPunct="1"/>
            <a:r>
              <a:rPr lang="en-US" dirty="0"/>
              <a:t>3. Liberty/oppression</a:t>
            </a:r>
          </a:p>
        </p:txBody>
      </p:sp>
    </p:spTree>
    <p:extLst>
      <p:ext uri="{BB962C8B-B14F-4D97-AF65-F5344CB8AC3E}">
        <p14:creationId xmlns:p14="http://schemas.microsoft.com/office/powerpoint/2010/main" val="1851323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solidFill>
                  <a:schemeClr val="accent2"/>
                </a:solidFill>
              </a:rPr>
              <a:t>I) Things Fall Apart</a:t>
            </a:r>
          </a:p>
          <a:p>
            <a:pPr eaLnBrk="1" hangingPunct="1">
              <a:lnSpc>
                <a:spcPct val="90000"/>
              </a:lnSpc>
              <a:buNone/>
            </a:pPr>
            <a:r>
              <a:rPr lang="en-US" sz="3000" dirty="0"/>
              <a:t>II) Moral Psychology and our Polarized Nation</a:t>
            </a:r>
          </a:p>
          <a:p>
            <a:pPr eaLnBrk="1" hangingPunct="1">
              <a:lnSpc>
                <a:spcPct val="90000"/>
              </a:lnSpc>
              <a:buNone/>
            </a:pPr>
            <a:r>
              <a:rPr lang="en-US" sz="2600" i="1" dirty="0"/>
              <a:t>    A) Intuitions come first</a:t>
            </a:r>
          </a:p>
          <a:p>
            <a:pPr eaLnBrk="1" hangingPunct="1">
              <a:lnSpc>
                <a:spcPct val="90000"/>
              </a:lnSpc>
              <a:buNone/>
            </a:pPr>
            <a:r>
              <a:rPr lang="en-US" sz="2600" i="1" dirty="0"/>
              <a:t>    B) There are many foundations of morality</a:t>
            </a:r>
          </a:p>
          <a:p>
            <a:pPr eaLnBrk="1" hangingPunct="1">
              <a:lnSpc>
                <a:spcPct val="90000"/>
              </a:lnSpc>
              <a:buNone/>
            </a:pPr>
            <a:r>
              <a:rPr lang="en-US" sz="2600" i="1" dirty="0"/>
              <a:t>    C) Morality binds and blinds</a:t>
            </a:r>
          </a:p>
          <a:p>
            <a:pPr eaLnBrk="1" hangingPunct="1">
              <a:lnSpc>
                <a:spcPct val="90000"/>
              </a:lnSpc>
              <a:buNone/>
            </a:pPr>
            <a:r>
              <a:rPr lang="en-US" sz="3000" dirty="0"/>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Tree>
    <p:extLst>
      <p:ext uri="{BB962C8B-B14F-4D97-AF65-F5344CB8AC3E}">
        <p14:creationId xmlns:p14="http://schemas.microsoft.com/office/powerpoint/2010/main" val="584148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81032" y="1"/>
            <a:ext cx="5680075" cy="795338"/>
          </a:xfrm>
        </p:spPr>
        <p:txBody>
          <a:bodyPr/>
          <a:lstStyle/>
          <a:p>
            <a:pPr algn="l" eaLnBrk="1" hangingPunct="1"/>
            <a:r>
              <a:rPr lang="en-US" dirty="0"/>
              <a:t>3. Liberty/oppression</a:t>
            </a:r>
          </a:p>
        </p:txBody>
      </p:sp>
      <p:pic>
        <p:nvPicPr>
          <p:cNvPr id="55299" name="Picture 2" descr="File:Seal of Virginia.svg"/>
          <p:cNvPicPr>
            <a:picLocks noChangeAspect="1" noChangeArrowheads="1"/>
          </p:cNvPicPr>
          <p:nvPr/>
        </p:nvPicPr>
        <p:blipFill>
          <a:blip r:embed="rId3" cstate="screen"/>
          <a:srcRect/>
          <a:stretch>
            <a:fillRect/>
          </a:stretch>
        </p:blipFill>
        <p:spPr bwMode="auto">
          <a:xfrm>
            <a:off x="914400" y="914400"/>
            <a:ext cx="3124200" cy="3143250"/>
          </a:xfrm>
          <a:prstGeom prst="rect">
            <a:avLst/>
          </a:prstGeom>
          <a:noFill/>
          <a:ln w="9525">
            <a:noFill/>
            <a:miter lim="800000"/>
            <a:headEnd/>
            <a:tailEnd/>
          </a:ln>
        </p:spPr>
      </p:pic>
      <p:pic>
        <p:nvPicPr>
          <p:cNvPr id="4" name="Picture 2" descr="C:\Landfill\xx\IMG_0777.JPG"/>
          <p:cNvPicPr>
            <a:picLocks noChangeAspect="1" noChangeArrowheads="1"/>
          </p:cNvPicPr>
          <p:nvPr/>
        </p:nvPicPr>
        <p:blipFill>
          <a:blip r:embed="rId4" cstate="screen"/>
          <a:srcRect/>
          <a:stretch>
            <a:fillRect/>
          </a:stretch>
        </p:blipFill>
        <p:spPr bwMode="auto">
          <a:xfrm>
            <a:off x="5029200" y="361950"/>
            <a:ext cx="3886200" cy="4045576"/>
          </a:xfrm>
          <a:prstGeom prst="rect">
            <a:avLst/>
          </a:prstGeom>
          <a:noFill/>
        </p:spPr>
      </p:pic>
      <p:sp>
        <p:nvSpPr>
          <p:cNvPr id="5" name="Rectangle 2"/>
          <p:cNvSpPr txBox="1">
            <a:spLocks noChangeArrowheads="1"/>
          </p:cNvSpPr>
          <p:nvPr/>
        </p:nvSpPr>
        <p:spPr bwMode="auto">
          <a:xfrm>
            <a:off x="228600" y="4457701"/>
            <a:ext cx="8742362" cy="7953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3000" dirty="0">
                <a:latin typeface="+mn-lt"/>
              </a:rPr>
              <a:t>On the left: the 1% and corporations are the oppressor</a:t>
            </a:r>
          </a:p>
        </p:txBody>
      </p:sp>
    </p:spTree>
    <p:extLst>
      <p:ext uri="{BB962C8B-B14F-4D97-AF65-F5344CB8AC3E}">
        <p14:creationId xmlns:p14="http://schemas.microsoft.com/office/powerpoint/2010/main" val="6174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54038" y="107157"/>
            <a:ext cx="8132762" cy="795338"/>
          </a:xfrm>
        </p:spPr>
        <p:txBody>
          <a:bodyPr>
            <a:noAutofit/>
          </a:bodyPr>
          <a:lstStyle/>
          <a:p>
            <a:pPr algn="l" eaLnBrk="1" hangingPunct="1"/>
            <a:r>
              <a:rPr lang="en-US" sz="3200" dirty="0">
                <a:latin typeface="+mn-lt"/>
              </a:rPr>
              <a:t>On the right: Govt. is the bully, oppressor</a:t>
            </a:r>
          </a:p>
        </p:txBody>
      </p:sp>
      <p:pic>
        <p:nvPicPr>
          <p:cNvPr id="109570" name="Picture 2" descr="C:\Landfill\TeaParty_091210\IMG_098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20" y="857250"/>
            <a:ext cx="2590799" cy="3512344"/>
          </a:xfrm>
          <a:prstGeom prst="rect">
            <a:avLst/>
          </a:prstGeom>
          <a:noFill/>
        </p:spPr>
      </p:pic>
      <p:pic>
        <p:nvPicPr>
          <p:cNvPr id="109571" name="Picture 3" descr="C:\Landfill\TeaParty_091210\IMG_1126.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37836" y="845344"/>
            <a:ext cx="4544164" cy="3631406"/>
          </a:xfrm>
          <a:prstGeom prst="rect">
            <a:avLst/>
          </a:prstGeom>
          <a:noFill/>
        </p:spPr>
      </p:pic>
      <p:sp>
        <p:nvSpPr>
          <p:cNvPr id="5" name="Rectangle 2"/>
          <p:cNvSpPr txBox="1">
            <a:spLocks noChangeArrowheads="1"/>
          </p:cNvSpPr>
          <p:nvPr/>
        </p:nvSpPr>
        <p:spPr bwMode="auto">
          <a:xfrm>
            <a:off x="457200" y="4348162"/>
            <a:ext cx="8382000" cy="7953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j-ea"/>
                <a:cs typeface="+mj-cs"/>
              </a:rPr>
              <a:t>Constraint triggers </a:t>
            </a:r>
            <a:r>
              <a:rPr kumimoji="0" lang="en-US" sz="3200" b="0" i="0" u="sng" strike="noStrike" kern="1200" cap="none" spc="0" normalizeH="0" baseline="0" noProof="0" dirty="0">
                <a:ln>
                  <a:noFill/>
                </a:ln>
                <a:solidFill>
                  <a:schemeClr val="tx1"/>
                </a:solidFill>
                <a:effectLst/>
                <a:uLnTx/>
                <a:uFillTx/>
                <a:latin typeface="+mn-lt"/>
                <a:ea typeface="+mj-ea"/>
                <a:cs typeface="+mj-cs"/>
              </a:rPr>
              <a:t>reactance</a:t>
            </a:r>
            <a:r>
              <a:rPr lang="en-US" sz="3200" dirty="0">
                <a:latin typeface="+mn-lt"/>
                <a:ea typeface="+mj-ea"/>
                <a:cs typeface="+mj-cs"/>
              </a:rPr>
              <a:t>: angry resistance</a:t>
            </a:r>
            <a:endParaRPr kumimoji="0" lang="en-US" sz="3200" b="0" i="0" u="none" strike="noStrike" kern="1200" cap="none" spc="0" normalizeH="0" baseline="0" noProof="0" dirty="0">
              <a:ln>
                <a:noFill/>
              </a:ln>
              <a:solidFill>
                <a:schemeClr val="tx1"/>
              </a:solidFill>
              <a:effectLst/>
              <a:uLnTx/>
              <a:uFillTx/>
              <a:latin typeface="+mn-lt"/>
              <a:ea typeface="+mj-ea"/>
              <a:cs typeface="+mj-cs"/>
            </a:endParaRPr>
          </a:p>
        </p:txBody>
      </p:sp>
    </p:spTree>
    <p:extLst>
      <p:ext uri="{BB962C8B-B14F-4D97-AF65-F5344CB8AC3E}">
        <p14:creationId xmlns:p14="http://schemas.microsoft.com/office/powerpoint/2010/main" val="924593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3416" y="1"/>
            <a:ext cx="6650037" cy="795338"/>
          </a:xfrm>
        </p:spPr>
        <p:txBody>
          <a:bodyPr/>
          <a:lstStyle/>
          <a:p>
            <a:pPr algn="l" eaLnBrk="1" hangingPunct="1"/>
            <a:r>
              <a:rPr lang="en-US" dirty="0"/>
              <a:t>4. Loyalty/betrayal</a:t>
            </a:r>
          </a:p>
        </p:txBody>
      </p:sp>
      <p:pic>
        <p:nvPicPr>
          <p:cNvPr id="33795" name="Picture 6"/>
          <p:cNvPicPr>
            <a:picLocks noChangeAspect="1" noChangeArrowheads="1"/>
          </p:cNvPicPr>
          <p:nvPr/>
        </p:nvPicPr>
        <p:blipFill>
          <a:blip r:embed="rId3" cstate="screen"/>
          <a:srcRect/>
          <a:stretch>
            <a:fillRect/>
          </a:stretch>
        </p:blipFill>
        <p:spPr bwMode="auto">
          <a:xfrm>
            <a:off x="1143023" y="1143019"/>
            <a:ext cx="2449513" cy="3303985"/>
          </a:xfrm>
          <a:prstGeom prst="rect">
            <a:avLst/>
          </a:prstGeom>
          <a:noFill/>
          <a:ln w="38100">
            <a:noFill/>
            <a:miter lim="800000"/>
            <a:headEnd/>
            <a:tailEnd/>
          </a:ln>
        </p:spPr>
      </p:pic>
      <p:pic>
        <p:nvPicPr>
          <p:cNvPr id="1029" name="Picture 5"/>
          <p:cNvPicPr>
            <a:picLocks noChangeAspect="1" noChangeArrowheads="1"/>
          </p:cNvPicPr>
          <p:nvPr/>
        </p:nvPicPr>
        <p:blipFill>
          <a:blip r:embed="rId4" cstate="screen"/>
          <a:srcRect l="-4550" t="-1801" r="-9509" b="-8186"/>
          <a:stretch>
            <a:fillRect/>
          </a:stretch>
        </p:blipFill>
        <p:spPr bwMode="auto">
          <a:xfrm>
            <a:off x="-228600" y="1028700"/>
            <a:ext cx="5334000" cy="4114800"/>
          </a:xfrm>
          <a:prstGeom prst="rect">
            <a:avLst/>
          </a:prstGeom>
          <a:noFill/>
          <a:ln w="9525">
            <a:noFill/>
            <a:miter lim="800000"/>
            <a:headEnd/>
            <a:tailEnd/>
          </a:ln>
        </p:spPr>
      </p:pic>
      <p:pic>
        <p:nvPicPr>
          <p:cNvPr id="18439" name="Picture 7" descr="http://www.coachroblowe.com/Football-college-Michigan-Ohio-State.jpg"/>
          <p:cNvPicPr>
            <a:picLocks noChangeAspect="1" noChangeArrowheads="1"/>
          </p:cNvPicPr>
          <p:nvPr/>
        </p:nvPicPr>
        <p:blipFill>
          <a:blip r:embed="rId5" cstate="screen"/>
          <a:srcRect/>
          <a:stretch>
            <a:fillRect/>
          </a:stretch>
        </p:blipFill>
        <p:spPr bwMode="auto">
          <a:xfrm>
            <a:off x="1524000" y="819151"/>
            <a:ext cx="4572000" cy="3650456"/>
          </a:xfrm>
          <a:prstGeom prst="rect">
            <a:avLst/>
          </a:prstGeom>
          <a:noFill/>
          <a:ln w="9525">
            <a:noFill/>
            <a:miter lim="800000"/>
            <a:headEnd/>
            <a:tailEnd/>
          </a:ln>
        </p:spPr>
      </p:pic>
      <p:pic>
        <p:nvPicPr>
          <p:cNvPr id="8" name="Picture 6"/>
          <p:cNvPicPr>
            <a:picLocks noChangeAspect="1" noChangeArrowheads="1"/>
          </p:cNvPicPr>
          <p:nvPr/>
        </p:nvPicPr>
        <p:blipFill>
          <a:blip r:embed="rId6" cstate="screen"/>
          <a:srcRect/>
          <a:stretch>
            <a:fillRect/>
          </a:stretch>
        </p:blipFill>
        <p:spPr bwMode="auto">
          <a:xfrm>
            <a:off x="3962404" y="1873719"/>
            <a:ext cx="5181596" cy="3251665"/>
          </a:xfrm>
          <a:prstGeom prst="rect">
            <a:avLst/>
          </a:prstGeom>
          <a:noFill/>
          <a:ln w="25400">
            <a:noFill/>
            <a:miter lim="800000"/>
            <a:headEnd/>
            <a:tailEnd/>
          </a:ln>
        </p:spPr>
      </p:pic>
    </p:spTree>
    <p:extLst>
      <p:ext uri="{BB962C8B-B14F-4D97-AF65-F5344CB8AC3E}">
        <p14:creationId xmlns:p14="http://schemas.microsoft.com/office/powerpoint/2010/main" val="181762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7"/>
          <p:cNvPicPr>
            <a:picLocks noChangeAspect="1" noChangeArrowheads="1"/>
          </p:cNvPicPr>
          <p:nvPr/>
        </p:nvPicPr>
        <p:blipFill>
          <a:blip r:embed="rId3" cstate="screen"/>
          <a:srcRect/>
          <a:stretch>
            <a:fillRect/>
          </a:stretch>
        </p:blipFill>
        <p:spPr bwMode="auto">
          <a:xfrm>
            <a:off x="228619" y="914400"/>
            <a:ext cx="3787821" cy="3105150"/>
          </a:xfrm>
          <a:prstGeom prst="rect">
            <a:avLst/>
          </a:prstGeom>
          <a:noFill/>
          <a:ln w="38100">
            <a:noFill/>
            <a:miter lim="800000"/>
            <a:headEnd/>
            <a:tailEnd/>
          </a:ln>
        </p:spPr>
      </p:pic>
      <p:pic>
        <p:nvPicPr>
          <p:cNvPr id="2" name="Picture 6"/>
          <p:cNvPicPr>
            <a:picLocks noChangeAspect="1" noChangeArrowheads="1"/>
          </p:cNvPicPr>
          <p:nvPr/>
        </p:nvPicPr>
        <p:blipFill>
          <a:blip r:embed="rId4" cstate="email"/>
          <a:srcRect l="1559" t="16935"/>
          <a:stretch>
            <a:fillRect/>
          </a:stretch>
        </p:blipFill>
        <p:spPr bwMode="auto">
          <a:xfrm>
            <a:off x="4411915" y="2038350"/>
            <a:ext cx="4712783" cy="2971800"/>
          </a:xfrm>
          <a:prstGeom prst="rect">
            <a:avLst/>
          </a:prstGeom>
          <a:noFill/>
          <a:ln w="38100">
            <a:noFill/>
            <a:miter lim="800000"/>
            <a:headEnd/>
            <a:tailEnd/>
          </a:ln>
          <a:scene3d>
            <a:camera prst="orthographicFront">
              <a:rot lat="0" lon="10800000" rev="0"/>
            </a:camera>
            <a:lightRig rig="threePt" dir="t"/>
          </a:scene3d>
        </p:spPr>
      </p:pic>
      <p:sp>
        <p:nvSpPr>
          <p:cNvPr id="6" name="Rectangle 2"/>
          <p:cNvSpPr>
            <a:spLocks noGrp="1" noChangeArrowheads="1"/>
          </p:cNvSpPr>
          <p:nvPr>
            <p:ph type="title"/>
          </p:nvPr>
        </p:nvSpPr>
        <p:spPr>
          <a:xfrm>
            <a:off x="304826" y="114301"/>
            <a:ext cx="5818187" cy="795338"/>
          </a:xfrm>
        </p:spPr>
        <p:txBody>
          <a:bodyPr/>
          <a:lstStyle/>
          <a:p>
            <a:pPr algn="l" eaLnBrk="1" hangingPunct="1"/>
            <a:r>
              <a:rPr lang="en-US" dirty="0"/>
              <a:t>5. Authority/subversion</a:t>
            </a:r>
          </a:p>
        </p:txBody>
      </p:sp>
    </p:spTree>
    <p:extLst>
      <p:ext uri="{BB962C8B-B14F-4D97-AF65-F5344CB8AC3E}">
        <p14:creationId xmlns:p14="http://schemas.microsoft.com/office/powerpoint/2010/main" val="997773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26" y="114301"/>
            <a:ext cx="5818187" cy="795338"/>
          </a:xfrm>
        </p:spPr>
        <p:txBody>
          <a:bodyPr/>
          <a:lstStyle/>
          <a:p>
            <a:pPr algn="l" eaLnBrk="1" hangingPunct="1"/>
            <a:r>
              <a:rPr lang="en-US" dirty="0"/>
              <a:t>5. Authority/subversion</a:t>
            </a:r>
          </a:p>
        </p:txBody>
      </p:sp>
      <p:pic>
        <p:nvPicPr>
          <p:cNvPr id="7" name="Picture 8" descr="God's in charge"/>
          <p:cNvPicPr>
            <a:picLocks noChangeAspect="1" noChangeArrowheads="1"/>
          </p:cNvPicPr>
          <p:nvPr/>
        </p:nvPicPr>
        <p:blipFill>
          <a:blip r:embed="rId3" cstate="screen"/>
          <a:srcRect l="-2041" r="-1020"/>
          <a:stretch>
            <a:fillRect/>
          </a:stretch>
        </p:blipFill>
        <p:spPr bwMode="auto">
          <a:xfrm>
            <a:off x="533415" y="895350"/>
            <a:ext cx="6934185" cy="4248150"/>
          </a:xfrm>
          <a:prstGeom prst="rect">
            <a:avLst/>
          </a:prstGeom>
          <a:noFill/>
          <a:ln w="9525">
            <a:noFill/>
            <a:miter lim="800000"/>
            <a:headEnd/>
            <a:tailEnd/>
          </a:ln>
        </p:spPr>
      </p:pic>
    </p:spTree>
    <p:extLst>
      <p:ext uri="{BB962C8B-B14F-4D97-AF65-F5344CB8AC3E}">
        <p14:creationId xmlns:p14="http://schemas.microsoft.com/office/powerpoint/2010/main" val="1562579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26" y="114301"/>
            <a:ext cx="5818187" cy="795338"/>
          </a:xfrm>
        </p:spPr>
        <p:txBody>
          <a:bodyPr/>
          <a:lstStyle/>
          <a:p>
            <a:pPr algn="l" eaLnBrk="1" hangingPunct="1"/>
            <a:r>
              <a:rPr lang="en-US" dirty="0"/>
              <a:t>5. Authority/subversion</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815146"/>
            <a:ext cx="6096000" cy="4328354"/>
          </a:xfrm>
          <a:noFill/>
        </p:spPr>
      </p:pic>
      <p:sp>
        <p:nvSpPr>
          <p:cNvPr id="2" name="Rectangle 1"/>
          <p:cNvSpPr/>
          <p:nvPr/>
        </p:nvSpPr>
        <p:spPr>
          <a:xfrm>
            <a:off x="3352800" y="3600450"/>
            <a:ext cx="609600" cy="4000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305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l" eaLnBrk="1" hangingPunct="1"/>
            <a:r>
              <a:rPr lang="en-US" dirty="0"/>
              <a:t>6. Sanctity/degradation</a:t>
            </a:r>
          </a:p>
        </p:txBody>
      </p:sp>
      <p:pic>
        <p:nvPicPr>
          <p:cNvPr id="43011" name="Picture 5"/>
          <p:cNvPicPr>
            <a:picLocks noChangeAspect="1" noChangeArrowheads="1"/>
          </p:cNvPicPr>
          <p:nvPr/>
        </p:nvPicPr>
        <p:blipFill>
          <a:blip r:embed="rId3" cstate="screen"/>
          <a:srcRect/>
          <a:stretch>
            <a:fillRect/>
          </a:stretch>
        </p:blipFill>
        <p:spPr bwMode="auto">
          <a:xfrm>
            <a:off x="6019800" y="1314459"/>
            <a:ext cx="2956746" cy="3619492"/>
          </a:xfrm>
          <a:prstGeom prst="rect">
            <a:avLst/>
          </a:prstGeom>
          <a:noFill/>
          <a:ln w="9525">
            <a:noFill/>
            <a:miter lim="800000"/>
            <a:headEnd/>
            <a:tailEnd/>
          </a:ln>
        </p:spPr>
      </p:pic>
      <p:pic>
        <p:nvPicPr>
          <p:cNvPr id="23559" name="Picture 7" descr="http://funkjelly.com/files/2009/09/77543_madonna__sex_book_10_122_1150lo1.jpg"/>
          <p:cNvPicPr>
            <a:picLocks noChangeAspect="1" noChangeArrowheads="1"/>
          </p:cNvPicPr>
          <p:nvPr/>
        </p:nvPicPr>
        <p:blipFill>
          <a:blip r:embed="rId4" cstate="screen"/>
          <a:srcRect/>
          <a:stretch>
            <a:fillRect/>
          </a:stretch>
        </p:blipFill>
        <p:spPr bwMode="auto">
          <a:xfrm>
            <a:off x="838200" y="1200150"/>
            <a:ext cx="2667000" cy="3790738"/>
          </a:xfrm>
          <a:prstGeom prst="rect">
            <a:avLst/>
          </a:prstGeom>
          <a:noFill/>
          <a:ln w="9525">
            <a:noFill/>
            <a:miter lim="800000"/>
            <a:headEnd/>
            <a:tailEnd/>
          </a:ln>
        </p:spPr>
      </p:pic>
      <p:pic>
        <p:nvPicPr>
          <p:cNvPr id="41990" name="Picture 6" descr="IMG_0159-1"/>
          <p:cNvPicPr>
            <a:picLocks noChangeAspect="1" noChangeArrowheads="1"/>
          </p:cNvPicPr>
          <p:nvPr/>
        </p:nvPicPr>
        <p:blipFill>
          <a:blip r:embed="rId5" cstate="screen"/>
          <a:srcRect/>
          <a:stretch>
            <a:fillRect/>
          </a:stretch>
        </p:blipFill>
        <p:spPr bwMode="auto">
          <a:xfrm>
            <a:off x="304800" y="2628900"/>
            <a:ext cx="8940800" cy="1257300"/>
          </a:xfrm>
          <a:prstGeom prst="rect">
            <a:avLst/>
          </a:prstGeom>
          <a:noFill/>
          <a:ln w="9525">
            <a:noFill/>
            <a:miter lim="800000"/>
            <a:headEnd/>
            <a:tailEnd/>
          </a:ln>
        </p:spPr>
      </p:pic>
      <p:pic>
        <p:nvPicPr>
          <p:cNvPr id="6" name="Picture 1" descr="C:\Landfill\xy\IMG_0761.JPG"/>
          <p:cNvPicPr>
            <a:picLocks noChangeAspect="1" noChangeArrowheads="1"/>
          </p:cNvPicPr>
          <p:nvPr/>
        </p:nvPicPr>
        <p:blipFill>
          <a:blip r:embed="rId6" cstate="screen"/>
          <a:srcRect/>
          <a:stretch>
            <a:fillRect/>
          </a:stretch>
        </p:blipFill>
        <p:spPr bwMode="auto">
          <a:xfrm>
            <a:off x="685800" y="1192059"/>
            <a:ext cx="3124200" cy="3923950"/>
          </a:xfrm>
          <a:prstGeom prst="rect">
            <a:avLst/>
          </a:prstGeom>
          <a:noFill/>
        </p:spPr>
      </p:pic>
    </p:spTree>
    <p:extLst>
      <p:ext uri="{BB962C8B-B14F-4D97-AF65-F5344CB8AC3E}">
        <p14:creationId xmlns:p14="http://schemas.microsoft.com/office/powerpoint/2010/main" val="191932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screen"/>
          <a:srcRect/>
          <a:stretch>
            <a:fillRect/>
          </a:stretch>
        </p:blipFill>
        <p:spPr bwMode="auto">
          <a:xfrm>
            <a:off x="1219237" y="31174"/>
            <a:ext cx="6248385" cy="5112326"/>
          </a:xfrm>
          <a:prstGeom prst="rect">
            <a:avLst/>
          </a:prstGeom>
          <a:noFill/>
          <a:ln w="9525">
            <a:noFill/>
            <a:miter lim="800000"/>
            <a:headEnd/>
            <a:tailEnd/>
          </a:ln>
        </p:spPr>
      </p:pic>
    </p:spTree>
    <p:extLst>
      <p:ext uri="{BB962C8B-B14F-4D97-AF65-F5344CB8AC3E}">
        <p14:creationId xmlns:p14="http://schemas.microsoft.com/office/powerpoint/2010/main" val="457723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srcRect r="15422"/>
          <a:stretch>
            <a:fillRect/>
          </a:stretch>
        </p:blipFill>
        <p:spPr bwMode="auto">
          <a:xfrm>
            <a:off x="304800" y="171450"/>
            <a:ext cx="7239000" cy="5143500"/>
          </a:xfrm>
          <a:prstGeom prst="rect">
            <a:avLst/>
          </a:prstGeom>
          <a:noFill/>
          <a:ln w="9525">
            <a:noFill/>
            <a:miter lim="800000"/>
            <a:headEnd/>
            <a:tailEnd/>
          </a:ln>
          <a:effectLst/>
        </p:spPr>
      </p:pic>
      <p:sp>
        <p:nvSpPr>
          <p:cNvPr id="5" name="TextBox 4"/>
          <p:cNvSpPr txBox="1"/>
          <p:nvPr/>
        </p:nvSpPr>
        <p:spPr>
          <a:xfrm>
            <a:off x="6881266" y="4343418"/>
            <a:ext cx="2260354" cy="830997"/>
          </a:xfrm>
          <a:prstGeom prst="rect">
            <a:avLst/>
          </a:prstGeom>
          <a:noFill/>
        </p:spPr>
        <p:txBody>
          <a:bodyPr wrap="none" rtlCol="0">
            <a:spAutoFit/>
          </a:bodyPr>
          <a:lstStyle/>
          <a:p>
            <a:r>
              <a:rPr lang="en-US" sz="2400" dirty="0"/>
              <a:t>          n=3,764</a:t>
            </a:r>
          </a:p>
          <a:p>
            <a:r>
              <a:rPr lang="en-US" sz="2400" dirty="0"/>
              <a:t>YourMorals.org</a:t>
            </a:r>
          </a:p>
        </p:txBody>
      </p:sp>
      <p:sp>
        <p:nvSpPr>
          <p:cNvPr id="6" name="TextBox 5"/>
          <p:cNvSpPr txBox="1"/>
          <p:nvPr/>
        </p:nvSpPr>
        <p:spPr>
          <a:xfrm>
            <a:off x="1295418" y="742961"/>
            <a:ext cx="907357" cy="492443"/>
          </a:xfrm>
          <a:prstGeom prst="rect">
            <a:avLst/>
          </a:prstGeom>
          <a:noFill/>
        </p:spPr>
        <p:txBody>
          <a:bodyPr wrap="none" rtlCol="0">
            <a:spAutoFit/>
          </a:bodyPr>
          <a:lstStyle/>
          <a:p>
            <a:r>
              <a:rPr lang="en-US" sz="2600" dirty="0"/>
              <a:t>Care</a:t>
            </a:r>
          </a:p>
        </p:txBody>
      </p:sp>
      <p:sp>
        <p:nvSpPr>
          <p:cNvPr id="10" name="TextBox 9"/>
          <p:cNvSpPr txBox="1"/>
          <p:nvPr/>
        </p:nvSpPr>
        <p:spPr>
          <a:xfrm>
            <a:off x="6019800" y="1314469"/>
            <a:ext cx="1513280" cy="492443"/>
          </a:xfrm>
          <a:prstGeom prst="rect">
            <a:avLst/>
          </a:prstGeom>
          <a:noFill/>
        </p:spPr>
        <p:txBody>
          <a:bodyPr wrap="none" rtlCol="0">
            <a:spAutoFit/>
          </a:bodyPr>
          <a:lstStyle/>
          <a:p>
            <a:r>
              <a:rPr lang="en-US" sz="2600" dirty="0">
                <a:solidFill>
                  <a:schemeClr val="tx2"/>
                </a:solidFill>
              </a:rPr>
              <a:t>Authority</a:t>
            </a:r>
          </a:p>
        </p:txBody>
      </p:sp>
      <p:sp>
        <p:nvSpPr>
          <p:cNvPr id="11" name="TextBox 10"/>
          <p:cNvSpPr txBox="1"/>
          <p:nvPr/>
        </p:nvSpPr>
        <p:spPr>
          <a:xfrm>
            <a:off x="4800600" y="1885961"/>
            <a:ext cx="1370700" cy="492443"/>
          </a:xfrm>
          <a:prstGeom prst="rect">
            <a:avLst/>
          </a:prstGeom>
          <a:noFill/>
        </p:spPr>
        <p:txBody>
          <a:bodyPr wrap="none" rtlCol="0">
            <a:spAutoFit/>
          </a:bodyPr>
          <a:lstStyle/>
          <a:p>
            <a:r>
              <a:rPr lang="en-US" sz="2600" dirty="0">
                <a:solidFill>
                  <a:srgbClr val="FF0000"/>
                </a:solidFill>
              </a:rPr>
              <a:t>Sanctity</a:t>
            </a:r>
          </a:p>
        </p:txBody>
      </p:sp>
      <p:sp>
        <p:nvSpPr>
          <p:cNvPr id="12" name="TextBox 11"/>
          <p:cNvSpPr txBox="1"/>
          <p:nvPr/>
        </p:nvSpPr>
        <p:spPr>
          <a:xfrm>
            <a:off x="6096014" y="1504961"/>
            <a:ext cx="1241107" cy="492443"/>
          </a:xfrm>
          <a:prstGeom prst="rect">
            <a:avLst/>
          </a:prstGeom>
          <a:noFill/>
        </p:spPr>
        <p:txBody>
          <a:bodyPr wrap="none" rtlCol="0">
            <a:spAutoFit/>
          </a:bodyPr>
          <a:lstStyle/>
          <a:p>
            <a:r>
              <a:rPr lang="en-US" sz="2600" dirty="0">
                <a:solidFill>
                  <a:schemeClr val="accent4">
                    <a:lumMod val="60000"/>
                    <a:lumOff val="40000"/>
                  </a:schemeClr>
                </a:solidFill>
              </a:rPr>
              <a:t>Loyalty</a:t>
            </a:r>
          </a:p>
        </p:txBody>
      </p:sp>
      <p:sp>
        <p:nvSpPr>
          <p:cNvPr id="14" name="Rounded Rectangle 13"/>
          <p:cNvSpPr/>
          <p:nvPr/>
        </p:nvSpPr>
        <p:spPr>
          <a:xfrm>
            <a:off x="4800600" y="742950"/>
            <a:ext cx="1981200" cy="17145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295400" y="742950"/>
            <a:ext cx="1676400" cy="13144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029215" y="742969"/>
            <a:ext cx="3872199" cy="492443"/>
          </a:xfrm>
          <a:prstGeom prst="rect">
            <a:avLst/>
          </a:prstGeom>
          <a:noFill/>
        </p:spPr>
        <p:txBody>
          <a:bodyPr wrap="none" rtlCol="0">
            <a:spAutoFit/>
          </a:bodyPr>
          <a:lstStyle/>
          <a:p>
            <a:r>
              <a:rPr lang="en-US" sz="2600" dirty="0">
                <a:solidFill>
                  <a:schemeClr val="accent6"/>
                </a:solidFill>
              </a:rPr>
              <a:t>Fairness (proportionality)</a:t>
            </a:r>
          </a:p>
        </p:txBody>
      </p:sp>
      <p:sp>
        <p:nvSpPr>
          <p:cNvPr id="17" name="TextBox 16"/>
          <p:cNvSpPr txBox="1"/>
          <p:nvPr/>
        </p:nvSpPr>
        <p:spPr>
          <a:xfrm>
            <a:off x="5715000" y="1047761"/>
            <a:ext cx="2927116" cy="492443"/>
          </a:xfrm>
          <a:prstGeom prst="rect">
            <a:avLst/>
          </a:prstGeom>
          <a:noFill/>
        </p:spPr>
        <p:txBody>
          <a:bodyPr wrap="none" rtlCol="0">
            <a:spAutoFit/>
          </a:bodyPr>
          <a:lstStyle/>
          <a:p>
            <a:r>
              <a:rPr lang="en-US" sz="2600" dirty="0">
                <a:solidFill>
                  <a:srgbClr val="92D050"/>
                </a:solidFill>
              </a:rPr>
              <a:t>Liberty (economic)</a:t>
            </a:r>
          </a:p>
        </p:txBody>
      </p:sp>
      <p:sp>
        <p:nvSpPr>
          <p:cNvPr id="15" name="Title 1"/>
          <p:cNvSpPr>
            <a:spLocks noGrp="1"/>
          </p:cNvSpPr>
          <p:nvPr>
            <p:ph type="title"/>
          </p:nvPr>
        </p:nvSpPr>
        <p:spPr>
          <a:xfrm>
            <a:off x="304800" y="57150"/>
            <a:ext cx="7239000" cy="857250"/>
          </a:xfrm>
        </p:spPr>
        <p:txBody>
          <a:bodyPr/>
          <a:lstStyle/>
          <a:p>
            <a:r>
              <a:rPr lang="en-US" sz="3400" dirty="0"/>
              <a:t>The Left-Right Divide</a:t>
            </a:r>
          </a:p>
        </p:txBody>
      </p:sp>
    </p:spTree>
    <p:extLst>
      <p:ext uri="{BB962C8B-B14F-4D97-AF65-F5344CB8AC3E}">
        <p14:creationId xmlns:p14="http://schemas.microsoft.com/office/powerpoint/2010/main" val="205678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
            <a:ext cx="8229600" cy="704850"/>
          </a:xfrm>
        </p:spPr>
        <p:txBody>
          <a:bodyPr/>
          <a:lstStyle/>
          <a:p>
            <a:r>
              <a:rPr lang="en-US" dirty="0"/>
              <a:t>Implications for Liberal Democracies</a:t>
            </a:r>
          </a:p>
        </p:txBody>
      </p:sp>
      <p:sp>
        <p:nvSpPr>
          <p:cNvPr id="3" name="Content Placeholder 2"/>
          <p:cNvSpPr>
            <a:spLocks noGrp="1"/>
          </p:cNvSpPr>
          <p:nvPr>
            <p:ph idx="1"/>
          </p:nvPr>
        </p:nvSpPr>
        <p:spPr>
          <a:xfrm>
            <a:off x="381000" y="819150"/>
            <a:ext cx="8610600" cy="4171949"/>
          </a:xfrm>
        </p:spPr>
        <p:txBody>
          <a:bodyPr/>
          <a:lstStyle/>
          <a:p>
            <a:pPr marL="0" indent="0"/>
            <a:r>
              <a:rPr lang="en-US" sz="2800" i="1" dirty="0"/>
              <a:t>1) Left and right build appeals on different moral foundations, then talk past each other.</a:t>
            </a:r>
          </a:p>
          <a:p>
            <a:pPr marL="0" indent="0"/>
            <a:endParaRPr lang="en-US" sz="2800" i="1" dirty="0"/>
          </a:p>
          <a:p>
            <a:pPr marL="0" indent="0"/>
            <a:r>
              <a:rPr lang="en-US" sz="2800" i="1" dirty="0"/>
              <a:t>2) Left builds on care, and fairness (as equality). Right builds on fairness as proportionality, and also on </a:t>
            </a:r>
            <a:r>
              <a:rPr lang="en-US" sz="2800" i="1" u="sng" dirty="0"/>
              <a:t>loyalty</a:t>
            </a:r>
            <a:r>
              <a:rPr lang="en-US" sz="2800" i="1" dirty="0"/>
              <a:t>, </a:t>
            </a:r>
            <a:r>
              <a:rPr lang="en-US" sz="2800" i="1" u="sng" dirty="0"/>
              <a:t>authority</a:t>
            </a:r>
            <a:r>
              <a:rPr lang="en-US" sz="2800" i="1" dirty="0"/>
              <a:t>, </a:t>
            </a:r>
            <a:r>
              <a:rPr lang="en-US" sz="2800" i="1" u="sng" dirty="0"/>
              <a:t>sanctity</a:t>
            </a:r>
            <a:r>
              <a:rPr lang="en-US" sz="2800" i="1" dirty="0"/>
              <a:t> foundations.</a:t>
            </a:r>
          </a:p>
          <a:p>
            <a:pPr marL="0" indent="0"/>
            <a:endParaRPr lang="en-US" sz="2800" i="1" dirty="0"/>
          </a:p>
          <a:p>
            <a:pPr marL="0" indent="0"/>
            <a:r>
              <a:rPr lang="en-US" sz="2800" i="1" dirty="0"/>
              <a:t>3) Leads to endless divisions and misunderstandings on immigration, sexuality, gender, race, flag</a:t>
            </a:r>
            <a:r>
              <a:rPr lang="mr-IN" sz="2800" i="1" dirty="0"/>
              <a:t>…</a:t>
            </a:r>
            <a:r>
              <a:rPr lang="en-US" sz="2800" i="1" dirty="0"/>
              <a:t>.</a:t>
            </a:r>
            <a:endParaRPr lang="en-US" sz="2800" dirty="0"/>
          </a:p>
        </p:txBody>
      </p:sp>
    </p:spTree>
    <p:extLst>
      <p:ext uri="{BB962C8B-B14F-4D97-AF65-F5344CB8AC3E}">
        <p14:creationId xmlns:p14="http://schemas.microsoft.com/office/powerpoint/2010/main" val="200665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600" y="0"/>
            <a:ext cx="6907840" cy="5143500"/>
          </a:xfrm>
          <a:prstGeom prst="rect">
            <a:avLst/>
          </a:prstGeom>
        </p:spPr>
      </p:pic>
    </p:spTree>
    <p:extLst>
      <p:ext uri="{BB962C8B-B14F-4D97-AF65-F5344CB8AC3E}">
        <p14:creationId xmlns:p14="http://schemas.microsoft.com/office/powerpoint/2010/main" val="998099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48000" y="1743964"/>
            <a:ext cx="6096000" cy="3310128"/>
          </a:xfrm>
          <a:prstGeom prst="rect">
            <a:avLst/>
          </a:prstGeom>
        </p:spPr>
      </p:pic>
      <p:pic>
        <p:nvPicPr>
          <p:cNvPr id="5" name="Picture 4"/>
          <p:cNvPicPr>
            <a:picLocks noChangeAspect="1"/>
          </p:cNvPicPr>
          <p:nvPr/>
        </p:nvPicPr>
        <p:blipFill>
          <a:blip r:embed="rId3"/>
          <a:stretch>
            <a:fillRect/>
          </a:stretch>
        </p:blipFill>
        <p:spPr>
          <a:xfrm>
            <a:off x="152400" y="133349"/>
            <a:ext cx="4419600" cy="3873649"/>
          </a:xfrm>
          <a:prstGeom prst="rect">
            <a:avLst/>
          </a:prstGeom>
        </p:spPr>
      </p:pic>
    </p:spTree>
    <p:extLst>
      <p:ext uri="{BB962C8B-B14F-4D97-AF65-F5344CB8AC3E}">
        <p14:creationId xmlns:p14="http://schemas.microsoft.com/office/powerpoint/2010/main" val="1754651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000" y="285750"/>
            <a:ext cx="8199474" cy="3518519"/>
          </a:xfrm>
          <a:prstGeom prst="rect">
            <a:avLst/>
          </a:prstGeom>
        </p:spPr>
      </p:pic>
      <p:sp>
        <p:nvSpPr>
          <p:cNvPr id="2" name="TextBox 1"/>
          <p:cNvSpPr txBox="1"/>
          <p:nvPr/>
        </p:nvSpPr>
        <p:spPr>
          <a:xfrm>
            <a:off x="152400" y="3943350"/>
            <a:ext cx="9055459" cy="769441"/>
          </a:xfrm>
          <a:prstGeom prst="rect">
            <a:avLst/>
          </a:prstGeom>
          <a:noFill/>
        </p:spPr>
        <p:txBody>
          <a:bodyPr wrap="none" rtlCol="0">
            <a:spAutoFit/>
          </a:bodyPr>
          <a:lstStyle/>
          <a:p>
            <a:r>
              <a:rPr lang="en-US" sz="2200" dirty="0"/>
              <a:t>(Basket of 10 items asked since 1994, also includes: </a:t>
            </a:r>
            <a:br>
              <a:rPr lang="en-US" sz="2200" dirty="0"/>
            </a:br>
            <a:r>
              <a:rPr lang="en-US" sz="2200" dirty="0" err="1"/>
              <a:t>Govt</a:t>
            </a:r>
            <a:r>
              <a:rPr lang="en-US" sz="2200" dirty="0"/>
              <a:t>, Environmental </a:t>
            </a:r>
            <a:r>
              <a:rPr lang="en-US" sz="2200" dirty="0" err="1"/>
              <a:t>reg</a:t>
            </a:r>
            <a:r>
              <a:rPr lang="en-US" sz="2200" dirty="0"/>
              <a:t>, homosexuality, and “peace through strength”)</a:t>
            </a:r>
          </a:p>
        </p:txBody>
      </p:sp>
      <p:cxnSp>
        <p:nvCxnSpPr>
          <p:cNvPr id="5" name="Straight Connector 4">
            <a:extLst>
              <a:ext uri="{FF2B5EF4-FFF2-40B4-BE49-F238E27FC236}">
                <a16:creationId xmlns:a16="http://schemas.microsoft.com/office/drawing/2014/main" id="{9CE1928F-61C0-B34C-9FC9-D7676A658BAA}"/>
              </a:ext>
            </a:extLst>
          </p:cNvPr>
          <p:cNvCxnSpPr>
            <a:cxnSpLocks/>
          </p:cNvCxnSpPr>
          <p:nvPr/>
        </p:nvCxnSpPr>
        <p:spPr>
          <a:xfrm>
            <a:off x="4648200" y="3562350"/>
            <a:ext cx="1371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C0F22365-D87A-1B4F-97FA-04C61D912402}"/>
              </a:ext>
            </a:extLst>
          </p:cNvPr>
          <p:cNvCxnSpPr>
            <a:cxnSpLocks/>
          </p:cNvCxnSpPr>
          <p:nvPr/>
        </p:nvCxnSpPr>
        <p:spPr>
          <a:xfrm>
            <a:off x="6172200" y="3560506"/>
            <a:ext cx="533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7150EF64-E04C-C442-B36A-B70866AE5749}"/>
              </a:ext>
            </a:extLst>
          </p:cNvPr>
          <p:cNvCxnSpPr>
            <a:cxnSpLocks/>
          </p:cNvCxnSpPr>
          <p:nvPr/>
        </p:nvCxnSpPr>
        <p:spPr>
          <a:xfrm>
            <a:off x="6858000" y="3560506"/>
            <a:ext cx="1371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60B6F6AC-C391-A848-98DF-5685CBB4D317}"/>
              </a:ext>
            </a:extLst>
          </p:cNvPr>
          <p:cNvCxnSpPr>
            <a:cxnSpLocks/>
          </p:cNvCxnSpPr>
          <p:nvPr/>
        </p:nvCxnSpPr>
        <p:spPr>
          <a:xfrm flipV="1">
            <a:off x="228600" y="4712791"/>
            <a:ext cx="4876800" cy="798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26729222-FCBC-0B48-BECC-37C7931D15C8}"/>
              </a:ext>
            </a:extLst>
          </p:cNvPr>
          <p:cNvCxnSpPr>
            <a:cxnSpLocks/>
          </p:cNvCxnSpPr>
          <p:nvPr/>
        </p:nvCxnSpPr>
        <p:spPr>
          <a:xfrm flipV="1">
            <a:off x="5946058" y="4712791"/>
            <a:ext cx="2969342" cy="15978"/>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5980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329"/>
            <a:ext cx="6335180" cy="5143500"/>
          </a:xfrm>
          <a:prstGeom prst="rect">
            <a:avLst/>
          </a:prstGeom>
        </p:spPr>
      </p:pic>
      <p:sp>
        <p:nvSpPr>
          <p:cNvPr id="5" name="TextBox 4"/>
          <p:cNvSpPr txBox="1"/>
          <p:nvPr/>
        </p:nvSpPr>
        <p:spPr>
          <a:xfrm>
            <a:off x="6781824" y="438150"/>
            <a:ext cx="2336125" cy="1569660"/>
          </a:xfrm>
          <a:prstGeom prst="rect">
            <a:avLst/>
          </a:prstGeom>
          <a:noFill/>
        </p:spPr>
        <p:txBody>
          <a:bodyPr wrap="square" rtlCol="0">
            <a:spAutoFit/>
          </a:bodyPr>
          <a:lstStyle/>
          <a:p>
            <a:r>
              <a:rPr lang="en-US" sz="2400" dirty="0"/>
              <a:t>Pew, 2017:</a:t>
            </a:r>
          </a:p>
          <a:p>
            <a:r>
              <a:rPr lang="en-US" sz="2400" dirty="0"/>
              <a:t>Avg. diff On basket Of 10 attitude items</a:t>
            </a:r>
          </a:p>
        </p:txBody>
      </p:sp>
      <p:sp>
        <p:nvSpPr>
          <p:cNvPr id="6" name="Rectangle 5"/>
          <p:cNvSpPr/>
          <p:nvPr/>
        </p:nvSpPr>
        <p:spPr>
          <a:xfrm>
            <a:off x="304800" y="514350"/>
            <a:ext cx="39624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14800" y="3780"/>
            <a:ext cx="237278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410200" y="3867150"/>
            <a:ext cx="685800" cy="304800"/>
          </a:xfrm>
          <a:prstGeom prst="rect">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own Arrow 2"/>
          <p:cNvSpPr/>
          <p:nvPr/>
        </p:nvSpPr>
        <p:spPr>
          <a:xfrm>
            <a:off x="5029200" y="3333750"/>
            <a:ext cx="152400" cy="533400"/>
          </a:xfrm>
          <a:prstGeom prst="down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514600" y="3105150"/>
            <a:ext cx="152400" cy="533400"/>
          </a:xfrm>
          <a:prstGeom prst="down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91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329"/>
            <a:ext cx="6335180" cy="5143500"/>
          </a:xfrm>
          <a:prstGeom prst="rect">
            <a:avLst/>
          </a:prstGeom>
        </p:spPr>
      </p:pic>
      <p:sp>
        <p:nvSpPr>
          <p:cNvPr id="5" name="TextBox 4"/>
          <p:cNvSpPr txBox="1"/>
          <p:nvPr/>
        </p:nvSpPr>
        <p:spPr>
          <a:xfrm>
            <a:off x="6781824" y="438150"/>
            <a:ext cx="2336125" cy="1569660"/>
          </a:xfrm>
          <a:prstGeom prst="rect">
            <a:avLst/>
          </a:prstGeom>
          <a:noFill/>
        </p:spPr>
        <p:txBody>
          <a:bodyPr wrap="square" rtlCol="0">
            <a:spAutoFit/>
          </a:bodyPr>
          <a:lstStyle/>
          <a:p>
            <a:r>
              <a:rPr lang="en-US" sz="2400" dirty="0"/>
              <a:t>Pew, 2017:</a:t>
            </a:r>
          </a:p>
          <a:p>
            <a:r>
              <a:rPr lang="en-US" sz="2400" dirty="0"/>
              <a:t>Avg. diff On basket Of 10 attitude items</a:t>
            </a:r>
          </a:p>
        </p:txBody>
      </p:sp>
      <p:sp>
        <p:nvSpPr>
          <p:cNvPr id="6" name="Rectangle 5"/>
          <p:cNvSpPr/>
          <p:nvPr/>
        </p:nvSpPr>
        <p:spPr>
          <a:xfrm>
            <a:off x="304800" y="514350"/>
            <a:ext cx="39624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14800" y="3780"/>
            <a:ext cx="237278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410200" y="3028950"/>
            <a:ext cx="990600" cy="457200"/>
          </a:xfrm>
          <a:prstGeom prst="rect">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own Arrow 2"/>
          <p:cNvSpPr/>
          <p:nvPr/>
        </p:nvSpPr>
        <p:spPr>
          <a:xfrm>
            <a:off x="4953000" y="2800350"/>
            <a:ext cx="152400" cy="533400"/>
          </a:xfrm>
          <a:prstGeom prst="down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590800" y="3486150"/>
            <a:ext cx="152400" cy="533400"/>
          </a:xfrm>
          <a:prstGeom prst="down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11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42" presetClass="path" presetSubtype="0" accel="50000" decel="50000" fill="hold" grpId="1" nodeType="afterEffect">
                                  <p:stCondLst>
                                    <p:cond delay="0"/>
                                  </p:stCondLst>
                                  <p:childTnLst>
                                    <p:animMotion origin="layout" path="M 2.02501E-6 4.81184E-7 L 2.02501E-6 -0.30352 " pathEditMode="relative" rAng="0" ptsTypes="AA">
                                      <p:cBhvr>
                                        <p:cTn id="24" dur="2000" fill="hold"/>
                                        <p:tgtEl>
                                          <p:spTgt spid="8"/>
                                        </p:tgtEl>
                                        <p:attrNameLst>
                                          <p:attrName>ppt_x</p:attrName>
                                          <p:attrName>ppt_y</p:attrName>
                                        </p:attrNameLst>
                                      </p:cBhvr>
                                      <p:rCtr x="0" y="-15176"/>
                                    </p:animMotion>
                                  </p:childTnLst>
                                </p:cTn>
                              </p:par>
                              <p:par>
                                <p:cTn id="25" presetID="42" presetClass="path" presetSubtype="0" accel="50000" decel="50000" fill="hold" grpId="1" nodeType="withEffect">
                                  <p:stCondLst>
                                    <p:cond delay="0"/>
                                  </p:stCondLst>
                                  <p:childTnLst>
                                    <p:animMotion origin="layout" path="M -1.03856E-6 1.56076E-6 L -1.03856E-6 -0.55521 " pathEditMode="relative" rAng="0" ptsTypes="AA">
                                      <p:cBhvr>
                                        <p:cTn id="26" dur="2000" fill="hold"/>
                                        <p:tgtEl>
                                          <p:spTgt spid="3"/>
                                        </p:tgtEl>
                                        <p:attrNameLst>
                                          <p:attrName>ppt_x</p:attrName>
                                          <p:attrName>ppt_y</p:attrName>
                                        </p:attrNameLst>
                                      </p:cBhvr>
                                      <p:rCtr x="0" y="-27761"/>
                                    </p:animMotion>
                                  </p:childTnLst>
                                </p:cTn>
                              </p:par>
                              <p:par>
                                <p:cTn id="27" presetID="42" presetClass="path" presetSubtype="0" accel="50000" decel="50000" fill="hold" grpId="1" nodeType="withEffect">
                                  <p:stCondLst>
                                    <p:cond delay="0"/>
                                  </p:stCondLst>
                                  <p:childTnLst>
                                    <p:animMotion origin="layout" path="M 2.34109E-6 -2.62801E-6 L -0.00417 -0.56261 " pathEditMode="relative" rAng="0" ptsTypes="AA">
                                      <p:cBhvr>
                                        <p:cTn id="28" dur="2000" fill="hold"/>
                                        <p:tgtEl>
                                          <p:spTgt spid="2"/>
                                        </p:tgtEl>
                                        <p:attrNameLst>
                                          <p:attrName>ppt_x</p:attrName>
                                          <p:attrName>ppt_y</p:attrName>
                                        </p:attrNameLst>
                                      </p:cBhvr>
                                      <p:rCtr x="-208" y="-281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2" grpId="1" animBg="1"/>
      <p:bldP spid="3" grpId="0" animBg="1"/>
      <p:bldP spid="3" grpId="1" animBg="1"/>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FFA35-7716-974B-84B6-60F7680F7224}"/>
              </a:ext>
            </a:extLst>
          </p:cNvPr>
          <p:cNvPicPr>
            <a:picLocks noChangeAspect="1"/>
          </p:cNvPicPr>
          <p:nvPr/>
        </p:nvPicPr>
        <p:blipFill>
          <a:blip r:embed="rId3"/>
          <a:stretch>
            <a:fillRect/>
          </a:stretch>
        </p:blipFill>
        <p:spPr>
          <a:xfrm>
            <a:off x="0" y="3333750"/>
            <a:ext cx="9144000" cy="1641929"/>
          </a:xfrm>
          <a:prstGeom prst="rect">
            <a:avLst/>
          </a:prstGeom>
        </p:spPr>
      </p:pic>
      <p:sp>
        <p:nvSpPr>
          <p:cNvPr id="12" name="TextBox 11">
            <a:extLst>
              <a:ext uri="{FF2B5EF4-FFF2-40B4-BE49-F238E27FC236}">
                <a16:creationId xmlns:a16="http://schemas.microsoft.com/office/drawing/2014/main" id="{BF2D87FB-51CA-7841-A8A9-D81349015469}"/>
              </a:ext>
            </a:extLst>
          </p:cNvPr>
          <p:cNvSpPr txBox="1"/>
          <p:nvPr/>
        </p:nvSpPr>
        <p:spPr>
          <a:xfrm>
            <a:off x="152400" y="285750"/>
            <a:ext cx="8839200" cy="2677656"/>
          </a:xfrm>
          <a:prstGeom prst="rect">
            <a:avLst/>
          </a:prstGeom>
          <a:noFill/>
        </p:spPr>
        <p:txBody>
          <a:bodyPr wrap="square" rtlCol="0">
            <a:spAutoFit/>
          </a:bodyPr>
          <a:lstStyle/>
          <a:p>
            <a:r>
              <a:rPr lang="en-US" sz="2400" dirty="0"/>
              <a:t>“Moreover, the scholars found, the spread of false information is essentially </a:t>
            </a:r>
            <a:r>
              <a:rPr lang="en-US" sz="2400" u="sng" dirty="0"/>
              <a:t>not due to bots that are programmed to disseminate inaccurate stories</a:t>
            </a:r>
            <a:r>
              <a:rPr lang="en-US" sz="2400" dirty="0"/>
              <a:t>. Instead, </a:t>
            </a:r>
            <a:r>
              <a:rPr lang="en-US" sz="2400" u="sng" dirty="0"/>
              <a:t>false news speeds faster around Twitter due to people retweeting inaccurate news items</a:t>
            </a:r>
            <a:r>
              <a:rPr lang="en-US" sz="2400" dirty="0"/>
              <a:t>.</a:t>
            </a:r>
          </a:p>
          <a:p>
            <a:r>
              <a:rPr lang="en-US" sz="2400" dirty="0"/>
              <a:t>‘When we removed all of the bots in our dataset, [the] differences between the spread of false and true news stood,’ says </a:t>
            </a:r>
            <a:r>
              <a:rPr lang="en-US" sz="2400" dirty="0" err="1"/>
              <a:t>Soroush</a:t>
            </a:r>
            <a:r>
              <a:rPr lang="en-US" sz="2400" dirty="0"/>
              <a:t> </a:t>
            </a:r>
            <a:r>
              <a:rPr lang="en-US" sz="2400" dirty="0" err="1"/>
              <a:t>Vosoughi</a:t>
            </a:r>
            <a:r>
              <a:rPr lang="en-US" sz="2400" dirty="0"/>
              <a:t>, a co-author of the new paper.”</a:t>
            </a:r>
          </a:p>
        </p:txBody>
      </p:sp>
    </p:spTree>
    <p:extLst>
      <p:ext uri="{BB962C8B-B14F-4D97-AF65-F5344CB8AC3E}">
        <p14:creationId xmlns:p14="http://schemas.microsoft.com/office/powerpoint/2010/main" val="1766270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t>I) Things Fall Apart</a:t>
            </a:r>
          </a:p>
          <a:p>
            <a:pPr eaLnBrk="1" hangingPunct="1">
              <a:lnSpc>
                <a:spcPct val="90000"/>
              </a:lnSpc>
              <a:buNone/>
            </a:pPr>
            <a:r>
              <a:rPr lang="en-US" sz="3000" dirty="0"/>
              <a:t>II) Moral Psychology and our Polarized Nation</a:t>
            </a:r>
          </a:p>
          <a:p>
            <a:pPr eaLnBrk="1" hangingPunct="1">
              <a:lnSpc>
                <a:spcPct val="90000"/>
              </a:lnSpc>
              <a:buNone/>
            </a:pPr>
            <a:r>
              <a:rPr lang="en-US" sz="2600" i="1" dirty="0"/>
              <a:t>    A) Intuitions come first</a:t>
            </a:r>
          </a:p>
          <a:p>
            <a:pPr eaLnBrk="1" hangingPunct="1">
              <a:lnSpc>
                <a:spcPct val="90000"/>
              </a:lnSpc>
              <a:buNone/>
            </a:pPr>
            <a:r>
              <a:rPr lang="en-US" sz="2600" i="1" dirty="0">
                <a:solidFill>
                  <a:schemeClr val="accent2"/>
                </a:solidFill>
              </a:rPr>
              <a:t>    B) There are many foundations of morality</a:t>
            </a:r>
          </a:p>
          <a:p>
            <a:pPr eaLnBrk="1" hangingPunct="1">
              <a:lnSpc>
                <a:spcPct val="90000"/>
              </a:lnSpc>
              <a:buNone/>
            </a:pPr>
            <a:r>
              <a:rPr lang="en-US" sz="2600" i="1" dirty="0"/>
              <a:t>    C) Morality binds and blinds</a:t>
            </a:r>
          </a:p>
          <a:p>
            <a:pPr eaLnBrk="1" hangingPunct="1">
              <a:lnSpc>
                <a:spcPct val="90000"/>
              </a:lnSpc>
              <a:buNone/>
            </a:pPr>
            <a:r>
              <a:rPr lang="en-US" sz="3000" dirty="0"/>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Tree>
    <p:extLst>
      <p:ext uri="{BB962C8B-B14F-4D97-AF65-F5344CB8AC3E}">
        <p14:creationId xmlns:p14="http://schemas.microsoft.com/office/powerpoint/2010/main" val="1438261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t>I) Things Fall Apart</a:t>
            </a:r>
          </a:p>
          <a:p>
            <a:pPr eaLnBrk="1" hangingPunct="1">
              <a:lnSpc>
                <a:spcPct val="90000"/>
              </a:lnSpc>
              <a:buNone/>
            </a:pPr>
            <a:r>
              <a:rPr lang="en-US" sz="3000" dirty="0"/>
              <a:t>II) Moral Psychology and our Polarized Nation</a:t>
            </a:r>
          </a:p>
          <a:p>
            <a:pPr eaLnBrk="1" hangingPunct="1">
              <a:lnSpc>
                <a:spcPct val="90000"/>
              </a:lnSpc>
              <a:buNone/>
            </a:pPr>
            <a:r>
              <a:rPr lang="en-US" sz="2600" i="1" dirty="0"/>
              <a:t>    A) Intuitions come first</a:t>
            </a:r>
          </a:p>
          <a:p>
            <a:pPr eaLnBrk="1" hangingPunct="1">
              <a:lnSpc>
                <a:spcPct val="90000"/>
              </a:lnSpc>
              <a:buNone/>
            </a:pPr>
            <a:r>
              <a:rPr lang="en-US" sz="2600" i="1" dirty="0"/>
              <a:t>    B) There are many foundations of morality</a:t>
            </a:r>
          </a:p>
          <a:p>
            <a:pPr eaLnBrk="1" hangingPunct="1">
              <a:lnSpc>
                <a:spcPct val="90000"/>
              </a:lnSpc>
              <a:buNone/>
            </a:pPr>
            <a:r>
              <a:rPr lang="en-US" sz="2600" i="1" dirty="0">
                <a:solidFill>
                  <a:schemeClr val="accent2"/>
                </a:solidFill>
              </a:rPr>
              <a:t>    C) Morality binds and blinds</a:t>
            </a:r>
          </a:p>
          <a:p>
            <a:pPr eaLnBrk="1" hangingPunct="1">
              <a:lnSpc>
                <a:spcPct val="90000"/>
              </a:lnSpc>
              <a:buNone/>
            </a:pPr>
            <a:r>
              <a:rPr lang="en-US" sz="3000" dirty="0"/>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Tree>
    <p:extLst>
      <p:ext uri="{BB962C8B-B14F-4D97-AF65-F5344CB8AC3E}">
        <p14:creationId xmlns:p14="http://schemas.microsoft.com/office/powerpoint/2010/main" val="1071482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38250"/>
            <a:ext cx="8229600" cy="914400"/>
          </a:xfrm>
        </p:spPr>
        <p:txBody>
          <a:bodyPr/>
          <a:lstStyle/>
          <a:p>
            <a:r>
              <a:rPr lang="en-US" sz="3600" dirty="0"/>
              <a:t>Large scale cooperation is rare</a:t>
            </a:r>
          </a:p>
        </p:txBody>
      </p:sp>
      <p:pic>
        <p:nvPicPr>
          <p:cNvPr id="5" name="Picture 4" descr="http://upload.wikimedia.org/wikipedia/commons/thumb/9/95/Bee_Swarm.JPG/571px-Bee_Swar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3810000" cy="511781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228624" y="5161073"/>
            <a:ext cx="1801169" cy="276999"/>
          </a:xfrm>
          <a:prstGeom prst="rect">
            <a:avLst/>
          </a:prstGeom>
          <a:noFill/>
        </p:spPr>
        <p:txBody>
          <a:bodyPr wrap="none" rtlCol="0">
            <a:spAutoFit/>
          </a:bodyPr>
          <a:lstStyle/>
          <a:p>
            <a:r>
              <a:rPr lang="en-US" sz="1200" dirty="0"/>
              <a:t>Image: Mark </a:t>
            </a:r>
            <a:r>
              <a:rPr lang="en-US" sz="1200" dirty="0" err="1"/>
              <a:t>Osgatharp</a:t>
            </a:r>
            <a:endParaRPr lang="en-US" sz="1200" dirty="0"/>
          </a:p>
        </p:txBody>
      </p:sp>
      <p:pic>
        <p:nvPicPr>
          <p:cNvPr id="7" name="Picture 6" descr="http://upload.wikimedia.org/wikipedia/commons/thumb/4/42/Cathedral_Termite_Mound_-_brewbooks.jpg/592px-Cathedral_Termite_Mound_-_brewbook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41043" y="550711"/>
            <a:ext cx="3084553" cy="461036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7239000" y="5161072"/>
            <a:ext cx="1210938" cy="276999"/>
          </a:xfrm>
          <a:prstGeom prst="rect">
            <a:avLst/>
          </a:prstGeom>
          <a:noFill/>
        </p:spPr>
        <p:txBody>
          <a:bodyPr wrap="none" rtlCol="0">
            <a:spAutoFit/>
          </a:bodyPr>
          <a:lstStyle/>
          <a:p>
            <a:r>
              <a:rPr lang="en-US" sz="1200" dirty="0"/>
              <a:t>Image: J. Brew</a:t>
            </a:r>
          </a:p>
        </p:txBody>
      </p:sp>
      <p:sp>
        <p:nvSpPr>
          <p:cNvPr id="9" name="TextBox 8"/>
          <p:cNvSpPr txBox="1"/>
          <p:nvPr/>
        </p:nvSpPr>
        <p:spPr>
          <a:xfrm>
            <a:off x="4433891" y="0"/>
            <a:ext cx="4027064" cy="523220"/>
          </a:xfrm>
          <a:prstGeom prst="rect">
            <a:avLst/>
          </a:prstGeom>
          <a:noFill/>
        </p:spPr>
        <p:txBody>
          <a:bodyPr wrap="none" rtlCol="0">
            <a:spAutoFit/>
          </a:bodyPr>
          <a:lstStyle/>
          <a:p>
            <a:r>
              <a:rPr lang="en-US" sz="2800"/>
              <a:t>Large scale cooperation</a:t>
            </a:r>
            <a:endParaRPr lang="en-US" sz="2800" dirty="0"/>
          </a:p>
        </p:txBody>
      </p:sp>
    </p:spTree>
    <p:extLst>
      <p:ext uri="{BB962C8B-B14F-4D97-AF65-F5344CB8AC3E}">
        <p14:creationId xmlns:p14="http://schemas.microsoft.com/office/powerpoint/2010/main" val="373938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430"/>
          <a:stretch/>
        </p:blipFill>
        <p:spPr bwMode="auto">
          <a:xfrm>
            <a:off x="-152400" y="57"/>
            <a:ext cx="3823576" cy="5143451"/>
          </a:xfrm>
          <a:prstGeom prst="rect">
            <a:avLst/>
          </a:prstGeom>
          <a:noFill/>
          <a:ln w="9525">
            <a:noFill/>
            <a:miter lim="800000"/>
            <a:headEnd/>
            <a:tailEnd/>
          </a:ln>
        </p:spPr>
      </p:pic>
      <p:pic>
        <p:nvPicPr>
          <p:cNvPr id="5"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06156" y="658337"/>
            <a:ext cx="5437844" cy="4485163"/>
          </a:xfrm>
          <a:prstGeom prst="rect">
            <a:avLst/>
          </a:prstGeom>
          <a:noFill/>
          <a:ln w="9525">
            <a:noFill/>
            <a:miter lim="800000"/>
            <a:headEnd/>
            <a:tailEnd/>
          </a:ln>
        </p:spPr>
      </p:pic>
      <p:sp>
        <p:nvSpPr>
          <p:cNvPr id="6" name="TextBox 5"/>
          <p:cNvSpPr txBox="1"/>
          <p:nvPr/>
        </p:nvSpPr>
        <p:spPr>
          <a:xfrm>
            <a:off x="4433891" y="0"/>
            <a:ext cx="4027064" cy="523220"/>
          </a:xfrm>
          <a:prstGeom prst="rect">
            <a:avLst/>
          </a:prstGeom>
          <a:noFill/>
        </p:spPr>
        <p:txBody>
          <a:bodyPr wrap="none" rtlCol="0">
            <a:spAutoFit/>
          </a:bodyPr>
          <a:lstStyle/>
          <a:p>
            <a:r>
              <a:rPr lang="en-US" sz="2800"/>
              <a:t>Large scale cooperation</a:t>
            </a:r>
            <a:endParaRPr lang="en-US" sz="2800" dirty="0"/>
          </a:p>
        </p:txBody>
      </p:sp>
    </p:spTree>
    <p:extLst>
      <p:ext uri="{BB962C8B-B14F-4D97-AF65-F5344CB8AC3E}">
        <p14:creationId xmlns:p14="http://schemas.microsoft.com/office/powerpoint/2010/main" val="28050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512"/>
            <a:ext cx="8229600" cy="792162"/>
          </a:xfrm>
        </p:spPr>
        <p:txBody>
          <a:bodyPr/>
          <a:lstStyle/>
          <a:p>
            <a:pPr eaLnBrk="1" hangingPunct="1">
              <a:lnSpc>
                <a:spcPct val="90000"/>
              </a:lnSpc>
            </a:pPr>
            <a:r>
              <a:rPr lang="en-US" sz="3400" dirty="0"/>
              <a:t>We circle around sacred objects &amp; principles</a:t>
            </a:r>
          </a:p>
        </p:txBody>
      </p:sp>
      <p:pic>
        <p:nvPicPr>
          <p:cNvPr id="5"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7200" y="666750"/>
            <a:ext cx="8098394" cy="54102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0909" y="438161"/>
            <a:ext cx="3810000" cy="3827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78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sz="3800" dirty="0"/>
              <a:t>The Fine Tuned Universe</a:t>
            </a:r>
          </a:p>
        </p:txBody>
      </p:sp>
      <p:sp>
        <p:nvSpPr>
          <p:cNvPr id="3" name="Content Placeholder 2"/>
          <p:cNvSpPr>
            <a:spLocks noGrp="1"/>
          </p:cNvSpPr>
          <p:nvPr>
            <p:ph idx="1"/>
          </p:nvPr>
        </p:nvSpPr>
        <p:spPr>
          <a:xfrm>
            <a:off x="-76200" y="895350"/>
            <a:ext cx="6248400" cy="4038600"/>
          </a:xfrm>
        </p:spPr>
        <p:txBody>
          <a:bodyPr/>
          <a:lstStyle/>
          <a:p>
            <a:r>
              <a:rPr lang="en-US" sz="2800" dirty="0"/>
              <a:t>    "The laws of science</a:t>
            </a:r>
            <a:r>
              <a:rPr lang="mr-IN" sz="2800" dirty="0"/>
              <a:t>…</a:t>
            </a:r>
            <a:r>
              <a:rPr lang="en-US" sz="2800" dirty="0"/>
              <a:t> contain many fundamental numbers, like the size of the electric charge of the electron and the ratio of the masses of the proton and the electron... </a:t>
            </a:r>
          </a:p>
          <a:p>
            <a:r>
              <a:rPr lang="en-US" sz="2800" dirty="0"/>
              <a:t>    The remarkable fact is that </a:t>
            </a:r>
            <a:r>
              <a:rPr lang="en-US" sz="2800" u="sng" dirty="0"/>
              <a:t>the values of these numbers seem to have been very finely adjusted to make possible the development of life</a:t>
            </a:r>
            <a:r>
              <a:rPr lang="en-US" sz="2800" dirty="0"/>
              <a:t>.”</a:t>
            </a:r>
          </a:p>
        </p:txBody>
      </p:sp>
      <p:pic>
        <p:nvPicPr>
          <p:cNvPr id="5" name="Picture 4"/>
          <p:cNvPicPr/>
          <p:nvPr/>
        </p:nvPicPr>
        <p:blipFill rotWithShape="1">
          <a:blip r:embed="rId2">
            <a:extLst>
              <a:ext uri="{28A0092B-C50C-407E-A947-70E740481C1C}">
                <a14:useLocalDpi xmlns:a14="http://schemas.microsoft.com/office/drawing/2010/main" val="0"/>
              </a:ext>
            </a:extLst>
          </a:blip>
          <a:srcRect l="34375"/>
          <a:stretch/>
        </p:blipFill>
        <p:spPr bwMode="auto">
          <a:xfrm>
            <a:off x="6248400" y="971550"/>
            <a:ext cx="2895600" cy="3427730"/>
          </a:xfrm>
          <a:prstGeom prst="rect">
            <a:avLst/>
          </a:prstGeom>
          <a:noFill/>
          <a:ln>
            <a:noFill/>
          </a:ln>
        </p:spPr>
      </p:pic>
      <p:sp>
        <p:nvSpPr>
          <p:cNvPr id="4" name="TextBox 3"/>
          <p:cNvSpPr txBox="1"/>
          <p:nvPr/>
        </p:nvSpPr>
        <p:spPr>
          <a:xfrm>
            <a:off x="6705600" y="4552950"/>
            <a:ext cx="2147756" cy="369332"/>
          </a:xfrm>
          <a:prstGeom prst="rect">
            <a:avLst/>
          </a:prstGeom>
          <a:noFill/>
        </p:spPr>
        <p:txBody>
          <a:bodyPr wrap="none" rtlCol="0">
            <a:spAutoFit/>
          </a:bodyPr>
          <a:lstStyle/>
          <a:p>
            <a:r>
              <a:rPr lang="en-US" dirty="0"/>
              <a:t>--Stephen Hawking</a:t>
            </a:r>
          </a:p>
        </p:txBody>
      </p:sp>
    </p:spTree>
    <p:extLst>
      <p:ext uri="{BB962C8B-B14F-4D97-AF65-F5344CB8AC3E}">
        <p14:creationId xmlns:p14="http://schemas.microsoft.com/office/powerpoint/2010/main" val="70548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512"/>
            <a:ext cx="8229600" cy="792162"/>
          </a:xfrm>
        </p:spPr>
        <p:txBody>
          <a:bodyPr/>
          <a:lstStyle/>
          <a:p>
            <a:pPr eaLnBrk="1" hangingPunct="1">
              <a:lnSpc>
                <a:spcPct val="90000"/>
              </a:lnSpc>
            </a:pPr>
            <a:r>
              <a:rPr lang="en-US" sz="3400" dirty="0"/>
              <a:t>We circle around sacred objects &amp; principles</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05000" y="729961"/>
            <a:ext cx="4953000" cy="4413551"/>
          </a:xfrm>
          <a:prstGeom prst="rect">
            <a:avLst/>
          </a:prstGeom>
          <a:noFill/>
          <a:ln w="9525">
            <a:noFill/>
            <a:miter lim="800000"/>
            <a:headEnd/>
            <a:tailEnd/>
          </a:ln>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200000">
            <a:off x="1774979" y="376766"/>
            <a:ext cx="3810000" cy="3827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8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512"/>
            <a:ext cx="8229600" cy="792162"/>
          </a:xfrm>
        </p:spPr>
        <p:txBody>
          <a:bodyPr/>
          <a:lstStyle/>
          <a:p>
            <a:pPr eaLnBrk="1" hangingPunct="1">
              <a:lnSpc>
                <a:spcPct val="90000"/>
              </a:lnSpc>
            </a:pPr>
            <a:r>
              <a:rPr lang="en-US" sz="3400" dirty="0"/>
              <a:t>We circle around sacred objects &amp; principles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0924"/>
          <a:stretch/>
        </p:blipFill>
        <p:spPr>
          <a:xfrm>
            <a:off x="37707" y="935864"/>
            <a:ext cx="9132261" cy="4207636"/>
          </a:xfrm>
          <a:prstGeom prst="rect">
            <a:avLst/>
          </a:prstGeom>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935864"/>
            <a:ext cx="2969392" cy="29828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89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512"/>
            <a:ext cx="8229600" cy="792162"/>
          </a:xfrm>
        </p:spPr>
        <p:txBody>
          <a:bodyPr/>
          <a:lstStyle/>
          <a:p>
            <a:pPr eaLnBrk="1" hangingPunct="1">
              <a:lnSpc>
                <a:spcPct val="90000"/>
              </a:lnSpc>
            </a:pPr>
            <a:r>
              <a:rPr lang="en-US" sz="3400" dirty="0"/>
              <a:t>We circle around sacred objects &amp; principles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294"/>
          <a:stretch/>
        </p:blipFill>
        <p:spPr>
          <a:xfrm>
            <a:off x="3142" y="773481"/>
            <a:ext cx="9140858" cy="4453789"/>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971550"/>
            <a:ext cx="2770909" cy="27834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42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28604" y="52389"/>
            <a:ext cx="5791199" cy="1681162"/>
          </a:xfrm>
        </p:spPr>
        <p:txBody>
          <a:bodyPr/>
          <a:lstStyle/>
          <a:p>
            <a:pPr algn="l" eaLnBrk="1" hangingPunct="1"/>
            <a:r>
              <a:rPr lang="en-US" sz="3000" dirty="0"/>
              <a:t>Circling around shared values creates a moral</a:t>
            </a:r>
            <a:br>
              <a:rPr lang="en-US" sz="3000" dirty="0"/>
            </a:br>
            <a:r>
              <a:rPr lang="en-US" sz="3000" dirty="0"/>
              <a:t>electromagnet</a:t>
            </a:r>
          </a:p>
        </p:txBody>
      </p:sp>
      <p:pic>
        <p:nvPicPr>
          <p:cNvPr id="5" name="Picture 2" descr="C:\r\images\cover images\demon.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2514622" y="1123961"/>
            <a:ext cx="3705971" cy="339356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3" descr="C:\r\images\cover images\angel.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2995613" y="133361"/>
            <a:ext cx="2249862" cy="462978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600000">
            <a:off x="2362135" y="577729"/>
            <a:ext cx="4119084" cy="4137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796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53469E-6 L 0.30833 -0.22202 " pathEditMode="relative" rAng="0" ptsTypes="AA">
                                      <p:cBhvr>
                                        <p:cTn id="6" dur="2000" fill="hold"/>
                                        <p:tgtEl>
                                          <p:spTgt spid="6"/>
                                        </p:tgtEl>
                                        <p:attrNameLst>
                                          <p:attrName>ppt_x</p:attrName>
                                          <p:attrName>ppt_y</p:attrName>
                                        </p:attrNameLst>
                                      </p:cBhvr>
                                      <p:rCtr x="15417" y="-11101"/>
                                    </p:animMotion>
                                  </p:childTnLst>
                                </p:cTn>
                              </p:par>
                              <p:par>
                                <p:cTn id="7" presetID="42" presetClass="path" presetSubtype="0" accel="50000" decel="50000" fill="hold" nodeType="withEffect">
                                  <p:stCondLst>
                                    <p:cond delay="0"/>
                                  </p:stCondLst>
                                  <p:childTnLst>
                                    <p:animMotion origin="layout" path="M -3.88889E-6 -3.17299E-6 L -0.28993 0.21809 " pathEditMode="relative" rAng="0" ptsTypes="AA">
                                      <p:cBhvr>
                                        <p:cTn id="8" dur="2000" fill="hold"/>
                                        <p:tgtEl>
                                          <p:spTgt spid="5"/>
                                        </p:tgtEl>
                                        <p:attrNameLst>
                                          <p:attrName>ppt_x</p:attrName>
                                          <p:attrName>ppt_y</p:attrName>
                                        </p:attrNameLst>
                                      </p:cBhvr>
                                      <p:rCtr x="-14497" y="108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
            <a:ext cx="8229600" cy="857250"/>
          </a:xfrm>
        </p:spPr>
        <p:txBody>
          <a:bodyPr/>
          <a:lstStyle/>
          <a:p>
            <a:r>
              <a:rPr lang="en-US" dirty="0"/>
              <a:t>Implications for Liberal Democracies</a:t>
            </a:r>
          </a:p>
        </p:txBody>
      </p:sp>
      <p:sp>
        <p:nvSpPr>
          <p:cNvPr id="3" name="Content Placeholder 2"/>
          <p:cNvSpPr>
            <a:spLocks noGrp="1"/>
          </p:cNvSpPr>
          <p:nvPr>
            <p:ph idx="1"/>
          </p:nvPr>
        </p:nvSpPr>
        <p:spPr>
          <a:xfrm>
            <a:off x="381000" y="819150"/>
            <a:ext cx="8610600" cy="990600"/>
          </a:xfrm>
        </p:spPr>
        <p:txBody>
          <a:bodyPr/>
          <a:lstStyle/>
          <a:p>
            <a:pPr marL="0" indent="0"/>
            <a:r>
              <a:rPr lang="en-US" sz="2800" i="1" dirty="0"/>
              <a:t>Our politics is becoming more tribal, more passionate, more dangerous, more like (fundamentalist) religion</a:t>
            </a:r>
            <a:r>
              <a:rPr lang="mr-IN" sz="2800" i="1" dirty="0"/>
              <a:t>…</a:t>
            </a:r>
            <a:endParaRPr lang="en-US" sz="2800" i="1" dirty="0"/>
          </a:p>
          <a:p>
            <a:endParaRPr lang="en-US" sz="2800" dirty="0"/>
          </a:p>
        </p:txBody>
      </p:sp>
      <p:pic>
        <p:nvPicPr>
          <p:cNvPr id="5" name="Picture 4"/>
          <p:cNvPicPr>
            <a:picLocks noChangeAspect="1"/>
          </p:cNvPicPr>
          <p:nvPr/>
        </p:nvPicPr>
        <p:blipFill>
          <a:blip r:embed="rId3"/>
          <a:stretch>
            <a:fillRect/>
          </a:stretch>
        </p:blipFill>
        <p:spPr>
          <a:xfrm>
            <a:off x="4495800" y="1790700"/>
            <a:ext cx="4648200" cy="3352800"/>
          </a:xfrm>
          <a:prstGeom prst="rect">
            <a:avLst/>
          </a:prstGeom>
        </p:spPr>
      </p:pic>
      <p:pic>
        <p:nvPicPr>
          <p:cNvPr id="7" name="Picture 6"/>
          <p:cNvPicPr>
            <a:picLocks noChangeAspect="1"/>
          </p:cNvPicPr>
          <p:nvPr/>
        </p:nvPicPr>
        <p:blipFill rotWithShape="1">
          <a:blip r:embed="rId4"/>
          <a:srcRect l="25403"/>
          <a:stretch/>
        </p:blipFill>
        <p:spPr>
          <a:xfrm>
            <a:off x="0" y="1809750"/>
            <a:ext cx="4246916" cy="3409950"/>
          </a:xfrm>
          <a:prstGeom prst="rect">
            <a:avLst/>
          </a:prstGeom>
        </p:spPr>
      </p:pic>
    </p:spTree>
    <p:extLst>
      <p:ext uri="{BB962C8B-B14F-4D97-AF65-F5344CB8AC3E}">
        <p14:creationId xmlns:p14="http://schemas.microsoft.com/office/powerpoint/2010/main" val="40612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
            <a:ext cx="8229600" cy="857250"/>
          </a:xfrm>
        </p:spPr>
        <p:txBody>
          <a:bodyPr/>
          <a:lstStyle/>
          <a:p>
            <a:r>
              <a:rPr lang="en-US" dirty="0"/>
              <a:t>Implications for Liberal Democracies</a:t>
            </a:r>
          </a:p>
        </p:txBody>
      </p:sp>
      <p:pic>
        <p:nvPicPr>
          <p:cNvPr id="4" name="Picture 3">
            <a:extLst>
              <a:ext uri="{FF2B5EF4-FFF2-40B4-BE49-F238E27FC236}">
                <a16:creationId xmlns:a16="http://schemas.microsoft.com/office/drawing/2014/main" id="{D1D00955-9708-7C4B-A29C-7CFB0E59B833}"/>
              </a:ext>
            </a:extLst>
          </p:cNvPr>
          <p:cNvPicPr>
            <a:picLocks noChangeAspect="1"/>
          </p:cNvPicPr>
          <p:nvPr/>
        </p:nvPicPr>
        <p:blipFill>
          <a:blip r:embed="rId3"/>
          <a:stretch>
            <a:fillRect/>
          </a:stretch>
        </p:blipFill>
        <p:spPr>
          <a:xfrm>
            <a:off x="3048000" y="827539"/>
            <a:ext cx="2828295" cy="4315961"/>
          </a:xfrm>
          <a:prstGeom prst="rect">
            <a:avLst/>
          </a:prstGeom>
        </p:spPr>
      </p:pic>
      <p:pic>
        <p:nvPicPr>
          <p:cNvPr id="10" name="Picture 9">
            <a:extLst>
              <a:ext uri="{FF2B5EF4-FFF2-40B4-BE49-F238E27FC236}">
                <a16:creationId xmlns:a16="http://schemas.microsoft.com/office/drawing/2014/main" id="{6D51E56F-029B-1949-B3D0-C54F549F8178}"/>
              </a:ext>
            </a:extLst>
          </p:cNvPr>
          <p:cNvPicPr>
            <a:picLocks noChangeAspect="1"/>
          </p:cNvPicPr>
          <p:nvPr/>
        </p:nvPicPr>
        <p:blipFill>
          <a:blip r:embed="rId4"/>
          <a:stretch>
            <a:fillRect/>
          </a:stretch>
        </p:blipFill>
        <p:spPr>
          <a:xfrm>
            <a:off x="5997717" y="1175004"/>
            <a:ext cx="3109707" cy="3943350"/>
          </a:xfrm>
          <a:prstGeom prst="rect">
            <a:avLst/>
          </a:prstGeom>
        </p:spPr>
      </p:pic>
      <p:pic>
        <p:nvPicPr>
          <p:cNvPr id="13" name="Picture 12">
            <a:extLst>
              <a:ext uri="{FF2B5EF4-FFF2-40B4-BE49-F238E27FC236}">
                <a16:creationId xmlns:a16="http://schemas.microsoft.com/office/drawing/2014/main" id="{7F669BC4-9CA4-6145-A855-DA744D053CA0}"/>
              </a:ext>
            </a:extLst>
          </p:cNvPr>
          <p:cNvPicPr>
            <a:picLocks noChangeAspect="1"/>
          </p:cNvPicPr>
          <p:nvPr/>
        </p:nvPicPr>
        <p:blipFill>
          <a:blip r:embed="rId5"/>
          <a:stretch>
            <a:fillRect/>
          </a:stretch>
        </p:blipFill>
        <p:spPr>
          <a:xfrm>
            <a:off x="41974" y="2038350"/>
            <a:ext cx="3598728" cy="3140964"/>
          </a:xfrm>
          <a:prstGeom prst="rect">
            <a:avLst/>
          </a:prstGeom>
        </p:spPr>
      </p:pic>
    </p:spTree>
    <p:extLst>
      <p:ext uri="{BB962C8B-B14F-4D97-AF65-F5344CB8AC3E}">
        <p14:creationId xmlns:p14="http://schemas.microsoft.com/office/powerpoint/2010/main" val="303794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809750"/>
            <a:ext cx="8610600" cy="2964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219200" y="590550"/>
            <a:ext cx="6739024" cy="553998"/>
          </a:xfrm>
          <a:prstGeom prst="rect">
            <a:avLst/>
          </a:prstGeom>
          <a:noFill/>
        </p:spPr>
        <p:txBody>
          <a:bodyPr wrap="none" rtlCol="0">
            <a:spAutoFit/>
          </a:bodyPr>
          <a:lstStyle/>
          <a:p>
            <a:r>
              <a:rPr lang="en-US" sz="3000" dirty="0"/>
              <a:t>Why is this happening? And why now?</a:t>
            </a:r>
          </a:p>
        </p:txBody>
      </p:sp>
    </p:spTree>
    <p:extLst>
      <p:ext uri="{BB962C8B-B14F-4D97-AF65-F5344CB8AC3E}">
        <p14:creationId xmlns:p14="http://schemas.microsoft.com/office/powerpoint/2010/main" val="3458173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38100"/>
            <a:ext cx="8458200" cy="5105400"/>
          </a:xfrm>
          <a:solidFill>
            <a:schemeClr val="bg1"/>
          </a:solidFill>
        </p:spPr>
        <p:txBody>
          <a:bodyPr/>
          <a:lstStyle/>
          <a:p>
            <a:r>
              <a:rPr lang="en-US" sz="2800" dirty="0"/>
              <a:t>1) </a:t>
            </a:r>
            <a:r>
              <a:rPr lang="en-US" sz="2800" b="1" dirty="0"/>
              <a:t>Party realignment </a:t>
            </a:r>
            <a:r>
              <a:rPr lang="en-US" sz="2800" dirty="0"/>
              <a:t>and purification,  1964-1992</a:t>
            </a:r>
          </a:p>
          <a:p>
            <a:r>
              <a:rPr lang="en-US" sz="2800" dirty="0"/>
              <a:t>2) </a:t>
            </a:r>
            <a:r>
              <a:rPr lang="en-US" sz="2800" b="1" dirty="0"/>
              <a:t>Mass sorting </a:t>
            </a:r>
            <a:r>
              <a:rPr lang="en-US" sz="2800" dirty="0"/>
              <a:t>of lib vs. con voters, by 1990s</a:t>
            </a:r>
          </a:p>
          <a:p>
            <a:r>
              <a:rPr lang="en-US" sz="2800" dirty="0"/>
              <a:t>3) </a:t>
            </a:r>
            <a:r>
              <a:rPr lang="en-US" sz="2800" b="1" dirty="0"/>
              <a:t>Changes in Congress</a:t>
            </a:r>
            <a:r>
              <a:rPr lang="en-US" sz="2800" dirty="0"/>
              <a:t>, 1995—death of friendships</a:t>
            </a:r>
          </a:p>
          <a:p>
            <a:r>
              <a:rPr lang="en-US" sz="2800" dirty="0"/>
              <a:t>4) </a:t>
            </a:r>
            <a:r>
              <a:rPr lang="en-US" sz="2800" b="1" dirty="0"/>
              <a:t>Media fractionation (1980s) then Internet </a:t>
            </a:r>
            <a:r>
              <a:rPr lang="en-US" sz="2800" dirty="0"/>
              <a:t>(1990s)</a:t>
            </a:r>
          </a:p>
          <a:p>
            <a:r>
              <a:rPr lang="en-US" sz="2800" dirty="0"/>
              <a:t>5) </a:t>
            </a:r>
            <a:r>
              <a:rPr lang="en-US" sz="2800" b="1" dirty="0"/>
              <a:t>Residential homogeneity</a:t>
            </a:r>
            <a:r>
              <a:rPr lang="en-US" sz="2800" dirty="0"/>
              <a:t>, urban v. rural, 1990s</a:t>
            </a:r>
          </a:p>
          <a:p>
            <a:r>
              <a:rPr lang="en-US" sz="2800" dirty="0"/>
              <a:t>6) </a:t>
            </a:r>
            <a:r>
              <a:rPr lang="en-US" sz="2800" b="1" dirty="0"/>
              <a:t>End of the cold war</a:t>
            </a:r>
            <a:r>
              <a:rPr lang="en-US" sz="2800" dirty="0"/>
              <a:t>, loss of common enemy, 1990s</a:t>
            </a:r>
          </a:p>
          <a:p>
            <a:r>
              <a:rPr lang="en-US" sz="2800" dirty="0"/>
              <a:t>7) </a:t>
            </a:r>
            <a:r>
              <a:rPr lang="en-US" sz="2800" b="1" dirty="0"/>
              <a:t>Increasing immigration </a:t>
            </a:r>
            <a:r>
              <a:rPr lang="en-US" sz="2800" dirty="0"/>
              <a:t>and racial diversity, 1990s</a:t>
            </a:r>
          </a:p>
          <a:p>
            <a:r>
              <a:rPr lang="en-US" sz="2800" dirty="0"/>
              <a:t>8) </a:t>
            </a:r>
            <a:r>
              <a:rPr lang="en-US" sz="2800" b="1" dirty="0"/>
              <a:t>Increasing role of money</a:t>
            </a:r>
            <a:r>
              <a:rPr lang="en-US" sz="2800" dirty="0"/>
              <a:t>, negative advertising, 2000s</a:t>
            </a:r>
          </a:p>
          <a:p>
            <a:r>
              <a:rPr lang="en-US" sz="2800" dirty="0"/>
              <a:t>9) </a:t>
            </a:r>
            <a:r>
              <a:rPr lang="en-US" sz="2800" b="1" dirty="0"/>
              <a:t>Generational changing </a:t>
            </a:r>
            <a:r>
              <a:rPr lang="en-US" sz="2800" dirty="0"/>
              <a:t>of the guard, 1990s</a:t>
            </a:r>
          </a:p>
          <a:p>
            <a:r>
              <a:rPr lang="en-US" sz="2800" dirty="0"/>
              <a:t>10) </a:t>
            </a:r>
            <a:r>
              <a:rPr lang="en-US" sz="2800" b="1" dirty="0"/>
              <a:t>Increasing education</a:t>
            </a:r>
            <a:r>
              <a:rPr lang="en-US" sz="2800" dirty="0"/>
              <a:t>, since 1970s </a:t>
            </a:r>
          </a:p>
          <a:p>
            <a:endParaRPr lang="en-US" sz="2800" dirty="0"/>
          </a:p>
        </p:txBody>
      </p:sp>
    </p:spTree>
    <p:extLst>
      <p:ext uri="{BB962C8B-B14F-4D97-AF65-F5344CB8AC3E}">
        <p14:creationId xmlns:p14="http://schemas.microsoft.com/office/powerpoint/2010/main" val="1093822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1728" y="666750"/>
            <a:ext cx="5638851" cy="3096746"/>
          </a:xfrm>
          <a:prstGeom prst="rect">
            <a:avLst/>
          </a:prstGeom>
        </p:spPr>
      </p:pic>
      <p:sp>
        <p:nvSpPr>
          <p:cNvPr id="6" name="TextBox 5"/>
          <p:cNvSpPr txBox="1"/>
          <p:nvPr/>
        </p:nvSpPr>
        <p:spPr>
          <a:xfrm>
            <a:off x="175435" y="165238"/>
            <a:ext cx="8868903" cy="600164"/>
          </a:xfrm>
          <a:prstGeom prst="rect">
            <a:avLst/>
          </a:prstGeom>
          <a:noFill/>
        </p:spPr>
        <p:txBody>
          <a:bodyPr wrap="none" rtlCol="0">
            <a:spAutoFit/>
          </a:bodyPr>
          <a:lstStyle/>
          <a:p>
            <a:r>
              <a:rPr lang="en-US" sz="3300" dirty="0">
                <a:latin typeface="+mn-lt"/>
              </a:rPr>
              <a:t>The existential threat to the American Experiment:</a:t>
            </a:r>
          </a:p>
        </p:txBody>
      </p:sp>
      <p:sp>
        <p:nvSpPr>
          <p:cNvPr id="5" name="TextBox 4"/>
          <p:cNvSpPr txBox="1"/>
          <p:nvPr/>
        </p:nvSpPr>
        <p:spPr>
          <a:xfrm>
            <a:off x="381000" y="4023542"/>
            <a:ext cx="8110297" cy="1107996"/>
          </a:xfrm>
          <a:prstGeom prst="rect">
            <a:avLst/>
          </a:prstGeom>
          <a:noFill/>
        </p:spPr>
        <p:txBody>
          <a:bodyPr wrap="none" rtlCol="0">
            <a:spAutoFit/>
          </a:bodyPr>
          <a:lstStyle/>
          <a:p>
            <a:r>
              <a:rPr lang="en-US" sz="3300" dirty="0">
                <a:latin typeface="+mn-lt"/>
              </a:rPr>
              <a:t>The forces holding us together are weakening;</a:t>
            </a:r>
            <a:br>
              <a:rPr lang="en-US" sz="3300" dirty="0">
                <a:latin typeface="+mn-lt"/>
              </a:rPr>
            </a:br>
            <a:r>
              <a:rPr lang="en-US" sz="3300" dirty="0">
                <a:latin typeface="+mn-lt"/>
              </a:rPr>
              <a:t>the forces pulling us apart are strengthening</a:t>
            </a:r>
          </a:p>
        </p:txBody>
      </p:sp>
    </p:spTree>
    <p:extLst>
      <p:ext uri="{BB962C8B-B14F-4D97-AF65-F5344CB8AC3E}">
        <p14:creationId xmlns:p14="http://schemas.microsoft.com/office/powerpoint/2010/main" val="423790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09550"/>
            <a:ext cx="4191000" cy="3394472"/>
          </a:xfrm>
        </p:spPr>
        <p:txBody>
          <a:bodyPr/>
          <a:lstStyle/>
          <a:p>
            <a:r>
              <a:rPr lang="en-US" sz="3000" dirty="0"/>
              <a:t>Be very alarmed.</a:t>
            </a:r>
          </a:p>
          <a:p>
            <a:r>
              <a:rPr lang="en-US" sz="3000" dirty="0"/>
              <a:t>Don</a:t>
            </a:r>
            <a:r>
              <a:rPr lang="mr-IN" sz="3000" dirty="0"/>
              <a:t>’</a:t>
            </a:r>
            <a:r>
              <a:rPr lang="en-US" sz="3000" dirty="0"/>
              <a:t>t take our democracy for granted.</a:t>
            </a:r>
          </a:p>
          <a:p>
            <a:r>
              <a:rPr lang="en-US" sz="3000" dirty="0"/>
              <a:t>America could be a sinking ship.</a:t>
            </a:r>
          </a:p>
        </p:txBody>
      </p:sp>
      <p:pic>
        <p:nvPicPr>
          <p:cNvPr id="5" name="Picture 4" descr="titanic_ster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0"/>
            <a:ext cx="4953000" cy="3175941"/>
          </a:xfrm>
          <a:prstGeom prst="rect">
            <a:avLst/>
          </a:prstGeom>
        </p:spPr>
      </p:pic>
      <p:sp>
        <p:nvSpPr>
          <p:cNvPr id="7" name="Content Placeholder 2"/>
          <p:cNvSpPr txBox="1">
            <a:spLocks/>
          </p:cNvSpPr>
          <p:nvPr/>
        </p:nvSpPr>
        <p:spPr bwMode="auto">
          <a:xfrm>
            <a:off x="152400" y="3409950"/>
            <a:ext cx="86868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i="1" dirty="0"/>
              <a:t>Now might be a good time to take time out from the culture war and try to save the ship </a:t>
            </a:r>
          </a:p>
        </p:txBody>
      </p:sp>
    </p:spTree>
    <p:extLst>
      <p:ext uri="{BB962C8B-B14F-4D97-AF65-F5344CB8AC3E}">
        <p14:creationId xmlns:p14="http://schemas.microsoft.com/office/powerpoint/2010/main" val="151694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66750"/>
            <a:ext cx="9183244" cy="3962400"/>
          </a:xfrm>
          <a:prstGeom prst="rect">
            <a:avLst/>
          </a:prstGeom>
        </p:spPr>
      </p:pic>
    </p:spTree>
    <p:extLst>
      <p:ext uri="{BB962C8B-B14F-4D97-AF65-F5344CB8AC3E}">
        <p14:creationId xmlns:p14="http://schemas.microsoft.com/office/powerpoint/2010/main" val="181991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t>I) Things Fall Apart</a:t>
            </a:r>
          </a:p>
          <a:p>
            <a:pPr eaLnBrk="1" hangingPunct="1">
              <a:lnSpc>
                <a:spcPct val="90000"/>
              </a:lnSpc>
              <a:buNone/>
            </a:pPr>
            <a:r>
              <a:rPr lang="en-US" sz="3000" dirty="0"/>
              <a:t>II) Moral Psychology and our Polarized Nation</a:t>
            </a:r>
          </a:p>
          <a:p>
            <a:pPr eaLnBrk="1" hangingPunct="1">
              <a:lnSpc>
                <a:spcPct val="90000"/>
              </a:lnSpc>
              <a:buNone/>
            </a:pPr>
            <a:r>
              <a:rPr lang="en-US" sz="2600" i="1" dirty="0"/>
              <a:t>    A) Intuitions come first</a:t>
            </a:r>
          </a:p>
          <a:p>
            <a:pPr eaLnBrk="1" hangingPunct="1">
              <a:lnSpc>
                <a:spcPct val="90000"/>
              </a:lnSpc>
              <a:buNone/>
            </a:pPr>
            <a:r>
              <a:rPr lang="en-US" sz="2600" i="1" dirty="0"/>
              <a:t>    B) There are many foundations of morality</a:t>
            </a:r>
          </a:p>
          <a:p>
            <a:pPr eaLnBrk="1" hangingPunct="1">
              <a:lnSpc>
                <a:spcPct val="90000"/>
              </a:lnSpc>
              <a:buNone/>
            </a:pPr>
            <a:r>
              <a:rPr lang="en-US" sz="2600" i="1" dirty="0">
                <a:solidFill>
                  <a:schemeClr val="accent2"/>
                </a:solidFill>
              </a:rPr>
              <a:t>    C) Morality binds and blinds</a:t>
            </a:r>
          </a:p>
          <a:p>
            <a:pPr eaLnBrk="1" hangingPunct="1">
              <a:lnSpc>
                <a:spcPct val="90000"/>
              </a:lnSpc>
              <a:buNone/>
            </a:pPr>
            <a:r>
              <a:rPr lang="en-US" sz="3000" dirty="0"/>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Tree>
    <p:extLst>
      <p:ext uri="{BB962C8B-B14F-4D97-AF65-F5344CB8AC3E}">
        <p14:creationId xmlns:p14="http://schemas.microsoft.com/office/powerpoint/2010/main" val="10880441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971828" y="958755"/>
            <a:ext cx="7391400" cy="3657600"/>
          </a:xfrm>
        </p:spPr>
        <p:txBody>
          <a:bodyPr/>
          <a:lstStyle/>
          <a:p>
            <a:pPr eaLnBrk="1" hangingPunct="1">
              <a:lnSpc>
                <a:spcPct val="90000"/>
              </a:lnSpc>
              <a:buNone/>
            </a:pPr>
            <a:r>
              <a:rPr lang="en-US" sz="3000" dirty="0"/>
              <a:t>I) Things Fall Apart</a:t>
            </a:r>
          </a:p>
          <a:p>
            <a:pPr eaLnBrk="1" hangingPunct="1">
              <a:lnSpc>
                <a:spcPct val="90000"/>
              </a:lnSpc>
              <a:buNone/>
            </a:pPr>
            <a:r>
              <a:rPr lang="en-US" sz="3000" dirty="0"/>
              <a:t>II) Moral Psychology and our Polarized Nation</a:t>
            </a:r>
          </a:p>
          <a:p>
            <a:pPr eaLnBrk="1" hangingPunct="1">
              <a:lnSpc>
                <a:spcPct val="90000"/>
              </a:lnSpc>
              <a:buNone/>
            </a:pPr>
            <a:r>
              <a:rPr lang="en-US" sz="2600" i="1" dirty="0"/>
              <a:t>    A) Intuitions come first</a:t>
            </a:r>
          </a:p>
          <a:p>
            <a:pPr eaLnBrk="1" hangingPunct="1">
              <a:lnSpc>
                <a:spcPct val="90000"/>
              </a:lnSpc>
              <a:buNone/>
            </a:pPr>
            <a:r>
              <a:rPr lang="en-US" sz="2600" i="1" dirty="0"/>
              <a:t>    B) There are many foundations of morality</a:t>
            </a:r>
          </a:p>
          <a:p>
            <a:pPr eaLnBrk="1" hangingPunct="1">
              <a:lnSpc>
                <a:spcPct val="90000"/>
              </a:lnSpc>
              <a:buNone/>
            </a:pPr>
            <a:r>
              <a:rPr lang="en-US" sz="2600" i="1" dirty="0"/>
              <a:t>    C) Morality binds and blinds</a:t>
            </a:r>
          </a:p>
          <a:p>
            <a:pPr eaLnBrk="1" hangingPunct="1">
              <a:lnSpc>
                <a:spcPct val="90000"/>
              </a:lnSpc>
              <a:buNone/>
            </a:pPr>
            <a:r>
              <a:rPr lang="en-US" sz="3000" dirty="0">
                <a:solidFill>
                  <a:schemeClr val="accent2"/>
                </a:solidFill>
              </a:rPr>
              <a:t>III) The Polarized Campus</a:t>
            </a:r>
          </a:p>
          <a:p>
            <a:pPr eaLnBrk="1" hangingPunct="1">
              <a:lnSpc>
                <a:spcPct val="90000"/>
              </a:lnSpc>
              <a:buNone/>
            </a:pPr>
            <a:r>
              <a:rPr lang="en-US" sz="3000" dirty="0"/>
              <a:t>IV) What YOU Can Do</a:t>
            </a:r>
          </a:p>
        </p:txBody>
      </p:sp>
      <p:pic>
        <p:nvPicPr>
          <p:cNvPr id="5" name="Picture 4" descr="C:\r\images\cover images\ange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14" b="95501" l="9740" r="100000">
                        <a14:foregroundMark x1="53230" y1="91893" x2="53230" y2="91893"/>
                        <a14:foregroundMark x1="95178" y1="62184" x2="95178" y2="62184"/>
                        <a14:foregroundMark x1="97782" y1="16261" x2="97782" y2="16261"/>
                        <a14:backgroundMark x1="21119" y1="5201" x2="21119" y2="5201"/>
                        <a14:backgroundMark x1="95564" y1="29709" x2="95564" y2="29709"/>
                      </a14:backgroundRemoval>
                    </a14:imgEffect>
                  </a14:imgLayer>
                </a14:imgProps>
              </a:ext>
              <a:ext uri="{28A0092B-C50C-407E-A947-70E740481C1C}">
                <a14:useLocalDpi xmlns:a14="http://schemas.microsoft.com/office/drawing/2010/main" val="0"/>
              </a:ext>
            </a:extLst>
          </a:blip>
          <a:srcRect/>
          <a:stretch>
            <a:fillRect/>
          </a:stretch>
        </p:blipFill>
        <p:spPr bwMode="auto">
          <a:xfrm>
            <a:off x="7620024" y="-206607"/>
            <a:ext cx="1486409" cy="283550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r\images\cover images\demo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138" b="89962" l="9895" r="93560"/>
                    </a14:imgEffect>
                  </a14:imgLayer>
                </a14:imgProps>
              </a:ext>
              <a:ext uri="{28A0092B-C50C-407E-A947-70E740481C1C}">
                <a14:useLocalDpi xmlns:a14="http://schemas.microsoft.com/office/drawing/2010/main" val="0"/>
              </a:ext>
            </a:extLst>
          </a:blip>
          <a:srcRect/>
          <a:stretch>
            <a:fillRect/>
          </a:stretch>
        </p:blipFill>
        <p:spPr bwMode="auto">
          <a:xfrm>
            <a:off x="-304800" y="3409952"/>
            <a:ext cx="2286000" cy="19932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bwMode="auto">
          <a:xfrm>
            <a:off x="304800" y="101505"/>
            <a:ext cx="72390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dirty="0"/>
              <a:t>America’s Escalating Outrage</a:t>
            </a:r>
          </a:p>
        </p:txBody>
      </p:sp>
    </p:spTree>
    <p:extLst>
      <p:ext uri="{BB962C8B-B14F-4D97-AF65-F5344CB8AC3E}">
        <p14:creationId xmlns:p14="http://schemas.microsoft.com/office/powerpoint/2010/main" val="56565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 y="666750"/>
            <a:ext cx="6934200" cy="4564862"/>
          </a:xfrm>
          <a:prstGeom prst="rect">
            <a:avLst/>
          </a:prstGeom>
        </p:spPr>
      </p:pic>
      <p:sp>
        <p:nvSpPr>
          <p:cNvPr id="6" name="TextBox 5"/>
          <p:cNvSpPr txBox="1"/>
          <p:nvPr/>
        </p:nvSpPr>
        <p:spPr>
          <a:xfrm>
            <a:off x="2133600" y="1504950"/>
            <a:ext cx="1023087" cy="830997"/>
          </a:xfrm>
          <a:prstGeom prst="rect">
            <a:avLst/>
          </a:prstGeom>
          <a:noFill/>
        </p:spPr>
        <p:txBody>
          <a:bodyPr wrap="none" rtlCol="0">
            <a:spAutoFit/>
          </a:bodyPr>
          <a:lstStyle/>
          <a:p>
            <a:r>
              <a:rPr lang="en-US" sz="2400" dirty="0"/>
              <a:t> 2:1 in</a:t>
            </a:r>
            <a:br>
              <a:rPr lang="en-US" sz="2400" dirty="0"/>
            </a:br>
            <a:r>
              <a:rPr lang="en-US" sz="2400" dirty="0"/>
              <a:t> 1996</a:t>
            </a:r>
          </a:p>
        </p:txBody>
      </p:sp>
      <p:sp>
        <p:nvSpPr>
          <p:cNvPr id="7" name="TextBox 6"/>
          <p:cNvSpPr txBox="1"/>
          <p:nvPr/>
        </p:nvSpPr>
        <p:spPr>
          <a:xfrm>
            <a:off x="5257800" y="1504950"/>
            <a:ext cx="1126029" cy="830997"/>
          </a:xfrm>
          <a:prstGeom prst="rect">
            <a:avLst/>
          </a:prstGeom>
          <a:noFill/>
        </p:spPr>
        <p:txBody>
          <a:bodyPr wrap="none" rtlCol="0">
            <a:spAutoFit/>
          </a:bodyPr>
          <a:lstStyle/>
          <a:p>
            <a:r>
              <a:rPr lang="en-US" sz="2400" dirty="0"/>
              <a:t> 5:1 by</a:t>
            </a:r>
            <a:br>
              <a:rPr lang="en-US" sz="2400" dirty="0"/>
            </a:br>
            <a:r>
              <a:rPr lang="en-US" sz="2400" dirty="0"/>
              <a:t> 2011</a:t>
            </a:r>
          </a:p>
        </p:txBody>
      </p:sp>
      <p:sp>
        <p:nvSpPr>
          <p:cNvPr id="8" name="TextBox 7"/>
          <p:cNvSpPr txBox="1"/>
          <p:nvPr/>
        </p:nvSpPr>
        <p:spPr>
          <a:xfrm>
            <a:off x="7330501" y="4629150"/>
            <a:ext cx="1632679" cy="338554"/>
          </a:xfrm>
          <a:prstGeom prst="rect">
            <a:avLst/>
          </a:prstGeom>
          <a:noFill/>
        </p:spPr>
        <p:txBody>
          <a:bodyPr wrap="none" rtlCol="0">
            <a:spAutoFit/>
          </a:bodyPr>
          <a:lstStyle/>
          <a:p>
            <a:r>
              <a:rPr lang="en-US" sz="1600" dirty="0"/>
              <a:t>Data from HERI</a:t>
            </a:r>
          </a:p>
        </p:txBody>
      </p:sp>
      <p:sp>
        <p:nvSpPr>
          <p:cNvPr id="9" name="Title 1"/>
          <p:cNvSpPr txBox="1">
            <a:spLocks/>
          </p:cNvSpPr>
          <p:nvPr/>
        </p:nvSpPr>
        <p:spPr bwMode="auto">
          <a:xfrm>
            <a:off x="76200" y="23202"/>
            <a:ext cx="8496300" cy="6435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000" dirty="0"/>
              <a:t>Political purification of the faculty</a:t>
            </a:r>
          </a:p>
        </p:txBody>
      </p:sp>
    </p:spTree>
    <p:extLst>
      <p:ext uri="{BB962C8B-B14F-4D97-AF65-F5344CB8AC3E}">
        <p14:creationId xmlns:p14="http://schemas.microsoft.com/office/powerpoint/2010/main" val="255806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6200" y="23202"/>
            <a:ext cx="7391400" cy="795948"/>
          </a:xfrm>
        </p:spPr>
        <p:txBody>
          <a:bodyPr/>
          <a:lstStyle/>
          <a:p>
            <a:r>
              <a:rPr lang="en-US" sz="3600" dirty="0"/>
              <a:t>Ratio of </a:t>
            </a:r>
            <a:r>
              <a:rPr lang="en-US" sz="3600" dirty="0" err="1"/>
              <a:t>lib:con</a:t>
            </a:r>
            <a:r>
              <a:rPr lang="en-US" sz="3600" dirty="0"/>
              <a:t> psychology professors</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76200" y="743036"/>
            <a:ext cx="7086600" cy="4369435"/>
          </a:xfrm>
          <a:prstGeom prst="rect">
            <a:avLst/>
          </a:prstGeom>
          <a:noFill/>
        </p:spPr>
      </p:pic>
      <p:sp>
        <p:nvSpPr>
          <p:cNvPr id="8" name="Title 1"/>
          <p:cNvSpPr txBox="1">
            <a:spLocks/>
          </p:cNvSpPr>
          <p:nvPr/>
        </p:nvSpPr>
        <p:spPr bwMode="auto">
          <a:xfrm>
            <a:off x="1295400" y="971550"/>
            <a:ext cx="3810000" cy="8288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dirty="0">
                <a:latin typeface="+mn-lt"/>
              </a:rPr>
              <a:t>Duarte, Crawford, Stern, Haidt, </a:t>
            </a:r>
            <a:r>
              <a:rPr lang="en-US" sz="2200" dirty="0" err="1">
                <a:latin typeface="+mn-lt"/>
              </a:rPr>
              <a:t>Jussim</a:t>
            </a:r>
            <a:r>
              <a:rPr lang="en-US" sz="2200" dirty="0">
                <a:latin typeface="+mn-lt"/>
              </a:rPr>
              <a:t> &amp; </a:t>
            </a:r>
            <a:r>
              <a:rPr lang="en-US" sz="2200" dirty="0" err="1">
                <a:latin typeface="+mn-lt"/>
              </a:rPr>
              <a:t>Tetlock</a:t>
            </a:r>
            <a:r>
              <a:rPr lang="en-US" sz="2200" dirty="0">
                <a:latin typeface="+mn-lt"/>
              </a:rPr>
              <a:t> (2015)</a:t>
            </a:r>
          </a:p>
        </p:txBody>
      </p:sp>
      <p:sp>
        <p:nvSpPr>
          <p:cNvPr id="10" name="TextBox 9"/>
          <p:cNvSpPr txBox="1"/>
          <p:nvPr/>
        </p:nvSpPr>
        <p:spPr>
          <a:xfrm>
            <a:off x="6705600" y="1123950"/>
            <a:ext cx="1279767" cy="830997"/>
          </a:xfrm>
          <a:prstGeom prst="rect">
            <a:avLst/>
          </a:prstGeom>
          <a:noFill/>
        </p:spPr>
        <p:txBody>
          <a:bodyPr wrap="none" rtlCol="0">
            <a:spAutoFit/>
          </a:bodyPr>
          <a:lstStyle/>
          <a:p>
            <a:r>
              <a:rPr lang="en-US" sz="2400" dirty="0"/>
              <a:t> 14:1 by</a:t>
            </a:r>
            <a:br>
              <a:rPr lang="en-US" sz="2400" dirty="0"/>
            </a:br>
            <a:r>
              <a:rPr lang="en-US" sz="2400" dirty="0"/>
              <a:t> 2012</a:t>
            </a:r>
          </a:p>
        </p:txBody>
      </p:sp>
      <p:sp>
        <p:nvSpPr>
          <p:cNvPr id="3" name="Rectangle 2"/>
          <p:cNvSpPr/>
          <p:nvPr/>
        </p:nvSpPr>
        <p:spPr>
          <a:xfrm>
            <a:off x="5562600" y="1123950"/>
            <a:ext cx="1066800" cy="2971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724400" y="2495550"/>
            <a:ext cx="1023087" cy="830997"/>
          </a:xfrm>
          <a:prstGeom prst="rect">
            <a:avLst/>
          </a:prstGeom>
          <a:noFill/>
        </p:spPr>
        <p:txBody>
          <a:bodyPr wrap="none" rtlCol="0">
            <a:spAutoFit/>
          </a:bodyPr>
          <a:lstStyle/>
          <a:p>
            <a:r>
              <a:rPr lang="en-US" sz="2400" dirty="0"/>
              <a:t> 4:1 in</a:t>
            </a:r>
            <a:br>
              <a:rPr lang="en-US" sz="2400" dirty="0"/>
            </a:br>
            <a:r>
              <a:rPr lang="en-US" sz="2400" dirty="0"/>
              <a:t> 1996</a:t>
            </a:r>
          </a:p>
        </p:txBody>
      </p:sp>
      <p:sp>
        <p:nvSpPr>
          <p:cNvPr id="2" name="Diamond 1"/>
          <p:cNvSpPr/>
          <p:nvPr/>
        </p:nvSpPr>
        <p:spPr>
          <a:xfrm>
            <a:off x="6477000" y="742950"/>
            <a:ext cx="152400" cy="15240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781800" y="514350"/>
            <a:ext cx="1600200" cy="646331"/>
          </a:xfrm>
          <a:prstGeom prst="rect">
            <a:avLst/>
          </a:prstGeom>
          <a:noFill/>
        </p:spPr>
        <p:txBody>
          <a:bodyPr wrap="square" rtlCol="0">
            <a:spAutoFit/>
          </a:bodyPr>
          <a:lstStyle/>
          <a:p>
            <a:r>
              <a:rPr lang="en-US" dirty="0" err="1"/>
              <a:t>Langbert</a:t>
            </a:r>
            <a:r>
              <a:rPr lang="en-US" dirty="0"/>
              <a:t> et al. 2016, 17:1</a:t>
            </a:r>
          </a:p>
        </p:txBody>
      </p:sp>
    </p:spTree>
    <p:extLst>
      <p:ext uri="{BB962C8B-B14F-4D97-AF65-F5344CB8AC3E}">
        <p14:creationId xmlns:p14="http://schemas.microsoft.com/office/powerpoint/2010/main" val="414178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2" grpId="0" animBg="1"/>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285750"/>
            <a:ext cx="5486400" cy="1856935"/>
          </a:xfrm>
          <a:prstGeom prst="rect">
            <a:avLst/>
          </a:prstGeom>
        </p:spPr>
      </p:pic>
      <p:pic>
        <p:nvPicPr>
          <p:cNvPr id="5" name="Picture 4"/>
          <p:cNvPicPr>
            <a:picLocks noChangeAspect="1"/>
          </p:cNvPicPr>
          <p:nvPr/>
        </p:nvPicPr>
        <p:blipFill>
          <a:blip r:embed="rId3"/>
          <a:stretch>
            <a:fillRect/>
          </a:stretch>
        </p:blipFill>
        <p:spPr>
          <a:xfrm>
            <a:off x="152400" y="2647950"/>
            <a:ext cx="4622800" cy="2388964"/>
          </a:xfrm>
          <a:prstGeom prst="rect">
            <a:avLst/>
          </a:prstGeom>
        </p:spPr>
      </p:pic>
      <p:pic>
        <p:nvPicPr>
          <p:cNvPr id="6" name="Picture 5"/>
          <p:cNvPicPr>
            <a:picLocks noChangeAspect="1"/>
          </p:cNvPicPr>
          <p:nvPr/>
        </p:nvPicPr>
        <p:blipFill>
          <a:blip r:embed="rId4"/>
          <a:stretch>
            <a:fillRect/>
          </a:stretch>
        </p:blipFill>
        <p:spPr>
          <a:xfrm>
            <a:off x="4662856" y="2647950"/>
            <a:ext cx="4483100" cy="2337275"/>
          </a:xfrm>
          <a:prstGeom prst="rect">
            <a:avLst/>
          </a:prstGeom>
        </p:spPr>
      </p:pic>
      <p:pic>
        <p:nvPicPr>
          <p:cNvPr id="2" name="Picture 1"/>
          <p:cNvPicPr>
            <a:picLocks noChangeAspect="1"/>
          </p:cNvPicPr>
          <p:nvPr/>
        </p:nvPicPr>
        <p:blipFill>
          <a:blip r:embed="rId5"/>
          <a:stretch>
            <a:fillRect/>
          </a:stretch>
        </p:blipFill>
        <p:spPr>
          <a:xfrm>
            <a:off x="3505200" y="1439978"/>
            <a:ext cx="5638800" cy="3703522"/>
          </a:xfrm>
          <a:prstGeom prst="rect">
            <a:avLst/>
          </a:prstGeom>
        </p:spPr>
      </p:pic>
    </p:spTree>
    <p:extLst>
      <p:ext uri="{BB962C8B-B14F-4D97-AF65-F5344CB8AC3E}">
        <p14:creationId xmlns:p14="http://schemas.microsoft.com/office/powerpoint/2010/main" val="141121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0027" y="0"/>
            <a:ext cx="7958351" cy="5143500"/>
          </a:xfrm>
          <a:prstGeom prst="rect">
            <a:avLst/>
          </a:prstGeom>
        </p:spPr>
      </p:pic>
      <p:sp>
        <p:nvSpPr>
          <p:cNvPr id="3" name="TextBox 2"/>
          <p:cNvSpPr txBox="1"/>
          <p:nvPr/>
        </p:nvSpPr>
        <p:spPr>
          <a:xfrm>
            <a:off x="152400" y="57150"/>
            <a:ext cx="697627" cy="369332"/>
          </a:xfrm>
          <a:prstGeom prst="rect">
            <a:avLst/>
          </a:prstGeom>
          <a:noFill/>
        </p:spPr>
        <p:txBody>
          <a:bodyPr wrap="none" rtlCol="0">
            <a:spAutoFit/>
          </a:bodyPr>
          <a:lstStyle/>
          <a:p>
            <a:r>
              <a:rPr lang="en-US" dirty="0"/>
              <a:t>2017</a:t>
            </a:r>
          </a:p>
        </p:txBody>
      </p:sp>
    </p:spTree>
    <p:extLst>
      <p:ext uri="{BB962C8B-B14F-4D97-AF65-F5344CB8AC3E}">
        <p14:creationId xmlns:p14="http://schemas.microsoft.com/office/powerpoint/2010/main" val="15902195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 y="57150"/>
            <a:ext cx="5060429" cy="5143500"/>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14350"/>
            <a:ext cx="9144000" cy="4492388"/>
          </a:xfrm>
          <a:prstGeom prst="rect">
            <a:avLst/>
          </a:prstGeom>
        </p:spPr>
      </p:pic>
      <p:sp>
        <p:nvSpPr>
          <p:cNvPr id="3" name="TextBox 2"/>
          <p:cNvSpPr txBox="1"/>
          <p:nvPr/>
        </p:nvSpPr>
        <p:spPr>
          <a:xfrm>
            <a:off x="152400" y="57150"/>
            <a:ext cx="697627" cy="369332"/>
          </a:xfrm>
          <a:prstGeom prst="rect">
            <a:avLst/>
          </a:prstGeom>
          <a:noFill/>
        </p:spPr>
        <p:txBody>
          <a:bodyPr wrap="none" rtlCol="0">
            <a:spAutoFit/>
          </a:bodyPr>
          <a:lstStyle/>
          <a:p>
            <a:r>
              <a:rPr lang="en-US" dirty="0"/>
              <a:t>2016</a:t>
            </a:r>
          </a:p>
        </p:txBody>
      </p:sp>
    </p:spTree>
    <p:extLst>
      <p:ext uri="{BB962C8B-B14F-4D97-AF65-F5344CB8AC3E}">
        <p14:creationId xmlns:p14="http://schemas.microsoft.com/office/powerpoint/2010/main" val="414590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85750"/>
            <a:ext cx="8686800" cy="3394472"/>
          </a:xfrm>
        </p:spPr>
        <p:txBody>
          <a:bodyPr/>
          <a:lstStyle/>
          <a:p>
            <a:r>
              <a:rPr lang="en-US" sz="2500" dirty="0"/>
              <a:t>   During my first days at Smith, I witnessed countless conversations that consisted of one person telling the other that their opinion was wrong. The word “offensive” was almost always included in the reasoning. Within a few short weeks, </a:t>
            </a:r>
            <a:r>
              <a:rPr lang="en-US" sz="2500" u="sng" dirty="0"/>
              <a:t>members of my freshman class had quickly assimilated to this new way of non-thinking</a:t>
            </a:r>
            <a:r>
              <a:rPr lang="en-US" sz="2500" dirty="0"/>
              <a:t>. They could soon detect a politically incorrect view and call the person out on their “mistake.” </a:t>
            </a:r>
            <a:r>
              <a:rPr lang="en-US" sz="2500" u="sng" dirty="0"/>
              <a:t>I began to voice my opinion less often to avoid being berated </a:t>
            </a:r>
            <a:r>
              <a:rPr lang="en-US" sz="2500" dirty="0"/>
              <a:t>and judged by a community that claims to represent the free expression of ideas. </a:t>
            </a:r>
            <a:r>
              <a:rPr lang="en-US" sz="2500" u="sng" dirty="0"/>
              <a:t>I learned, along with every other student, to walk on eggshells for fear that I may say something “offensive</a:t>
            </a:r>
            <a:r>
              <a:rPr lang="en-US" sz="2500" dirty="0"/>
              <a:t>.” That is the social norm here.</a:t>
            </a:r>
          </a:p>
        </p:txBody>
      </p:sp>
    </p:spTree>
    <p:extLst>
      <p:ext uri="{BB962C8B-B14F-4D97-AF65-F5344CB8AC3E}">
        <p14:creationId xmlns:p14="http://schemas.microsoft.com/office/powerpoint/2010/main" val="5279914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9900" y="0"/>
            <a:ext cx="8203185" cy="5143500"/>
          </a:xfrm>
          <a:prstGeom prst="rect">
            <a:avLst/>
          </a:prstGeom>
        </p:spPr>
      </p:pic>
    </p:spTree>
    <p:extLst>
      <p:ext uri="{BB962C8B-B14F-4D97-AF65-F5344CB8AC3E}">
        <p14:creationId xmlns:p14="http://schemas.microsoft.com/office/powerpoint/2010/main" val="64093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02"/>
            <a:ext cx="8229600" cy="857250"/>
          </a:xfrm>
        </p:spPr>
        <p:txBody>
          <a:bodyPr/>
          <a:lstStyle/>
          <a:p>
            <a:r>
              <a:rPr lang="en-US" sz="3800" dirty="0"/>
              <a:t>The Fine-Tuned Liberal Democracy</a:t>
            </a:r>
          </a:p>
        </p:txBody>
      </p:sp>
      <p:sp>
        <p:nvSpPr>
          <p:cNvPr id="3" name="Content Placeholder 2"/>
          <p:cNvSpPr>
            <a:spLocks noGrp="1"/>
          </p:cNvSpPr>
          <p:nvPr>
            <p:ph idx="1"/>
          </p:nvPr>
        </p:nvSpPr>
        <p:spPr>
          <a:xfrm>
            <a:off x="0" y="895350"/>
            <a:ext cx="6858000" cy="4248150"/>
          </a:xfrm>
        </p:spPr>
        <p:txBody>
          <a:bodyPr/>
          <a:lstStyle/>
          <a:p>
            <a:r>
              <a:rPr lang="en-US" sz="3000" dirty="0"/>
              <a:t>    Humans are tribal primates evolved for life in small fission-fusion societies with intense animistic religion and violent intergroup conflict.</a:t>
            </a:r>
          </a:p>
          <a:p>
            <a:r>
              <a:rPr lang="en-US" sz="3000" dirty="0"/>
              <a:t>    </a:t>
            </a:r>
            <a:r>
              <a:rPr lang="en-US" sz="3000" u="sng" dirty="0"/>
              <a:t>We are unsuited for life in large diverse secular societies, unless you get certain settings “finely adjusted </a:t>
            </a:r>
            <a:r>
              <a:rPr lang="en-US" sz="2800" u="sng" dirty="0"/>
              <a:t>to make possible the development of stable political life</a:t>
            </a:r>
            <a:r>
              <a:rPr lang="en-US" sz="2800" dirty="0"/>
              <a:t>.”</a:t>
            </a:r>
          </a:p>
          <a:p>
            <a:endParaRPr lang="en-US" sz="3000" u="sng" dirty="0"/>
          </a:p>
        </p:txBody>
      </p:sp>
      <p:pic>
        <p:nvPicPr>
          <p:cNvPr id="4" name="Picture 3" descr="Wilson-Edward-O.-C-Jerry-Bauer.jpg"/>
          <p:cNvPicPr>
            <a:picLocks noChangeAspect="1"/>
          </p:cNvPicPr>
          <p:nvPr/>
        </p:nvPicPr>
        <p:blipFill rotWithShape="1">
          <a:blip r:embed="rId2" cstate="print">
            <a:extLst>
              <a:ext uri="{28A0092B-C50C-407E-A947-70E740481C1C}">
                <a14:useLocalDpi xmlns:a14="http://schemas.microsoft.com/office/drawing/2010/main" val="0"/>
              </a:ext>
            </a:extLst>
          </a:blip>
          <a:srcRect r="32562" b="25838"/>
          <a:stretch/>
        </p:blipFill>
        <p:spPr>
          <a:xfrm>
            <a:off x="7055177" y="971550"/>
            <a:ext cx="2057400" cy="2843816"/>
          </a:xfrm>
          <a:prstGeom prst="rect">
            <a:avLst/>
          </a:prstGeom>
        </p:spPr>
      </p:pic>
      <p:sp>
        <p:nvSpPr>
          <p:cNvPr id="5" name="TextBox 4"/>
          <p:cNvSpPr txBox="1"/>
          <p:nvPr/>
        </p:nvSpPr>
        <p:spPr>
          <a:xfrm>
            <a:off x="7350217" y="4105156"/>
            <a:ext cx="1467319" cy="369332"/>
          </a:xfrm>
          <a:prstGeom prst="rect">
            <a:avLst/>
          </a:prstGeom>
          <a:noFill/>
        </p:spPr>
        <p:txBody>
          <a:bodyPr wrap="none" rtlCol="0">
            <a:spAutoFit/>
          </a:bodyPr>
          <a:lstStyle/>
          <a:p>
            <a:r>
              <a:rPr lang="en-US" dirty="0"/>
              <a:t>E. O. Wilson</a:t>
            </a:r>
          </a:p>
        </p:txBody>
      </p:sp>
    </p:spTree>
    <p:extLst>
      <p:ext uri="{BB962C8B-B14F-4D97-AF65-F5344CB8AC3E}">
        <p14:creationId xmlns:p14="http://schemas.microsoft.com/office/powerpoint/2010/main" val="382162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mblr_static_filename_640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9"/>
            <a:ext cx="9144000" cy="5157789"/>
          </a:xfrm>
          <a:prstGeom prst="rect">
            <a:avLst/>
          </a:prstGeom>
        </p:spPr>
      </p:pic>
      <p:pic>
        <p:nvPicPr>
          <p:cNvPr id="2" name="Picture 1">
            <a:extLst>
              <a:ext uri="{FF2B5EF4-FFF2-40B4-BE49-F238E27FC236}">
                <a16:creationId xmlns:a16="http://schemas.microsoft.com/office/drawing/2014/main" id="{97539ECB-96F4-084F-AACE-F7767A404909}"/>
              </a:ext>
            </a:extLst>
          </p:cNvPr>
          <p:cNvPicPr>
            <a:picLocks noChangeAspect="1"/>
          </p:cNvPicPr>
          <p:nvPr/>
        </p:nvPicPr>
        <p:blipFill>
          <a:blip r:embed="rId3"/>
          <a:stretch>
            <a:fillRect/>
          </a:stretch>
        </p:blipFill>
        <p:spPr>
          <a:xfrm>
            <a:off x="2098306" y="0"/>
            <a:ext cx="4947387" cy="5143500"/>
          </a:xfrm>
          <a:prstGeom prst="rect">
            <a:avLst/>
          </a:prstGeom>
        </p:spPr>
      </p:pic>
    </p:spTree>
    <p:extLst>
      <p:ext uri="{BB962C8B-B14F-4D97-AF65-F5344CB8AC3E}">
        <p14:creationId xmlns:p14="http://schemas.microsoft.com/office/powerpoint/2010/main" val="218716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4655127"/>
          </a:xfrm>
          <a:prstGeom prst="rect">
            <a:avLst/>
          </a:prstGeom>
        </p:spPr>
      </p:pic>
    </p:spTree>
    <p:extLst>
      <p:ext uri="{BB962C8B-B14F-4D97-AF65-F5344CB8AC3E}">
        <p14:creationId xmlns:p14="http://schemas.microsoft.com/office/powerpoint/2010/main" val="32134580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11ZzttuD5L._SX337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149" y="0"/>
            <a:ext cx="3494282" cy="5143500"/>
          </a:xfrm>
          <a:prstGeom prst="rect">
            <a:avLst/>
          </a:prstGeom>
        </p:spPr>
      </p:pic>
      <p:pic>
        <p:nvPicPr>
          <p:cNvPr id="7" name="Picture 6" descr="chart-of-the-day-tuition-home-prices-cpi-1978-20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681" y="5314950"/>
            <a:ext cx="1921084" cy="1443187"/>
          </a:xfrm>
          <a:prstGeom prst="rect">
            <a:avLst/>
          </a:prstGeom>
        </p:spPr>
      </p:pic>
      <p:sp>
        <p:nvSpPr>
          <p:cNvPr id="2" name="TextBox 1"/>
          <p:cNvSpPr txBox="1"/>
          <p:nvPr/>
        </p:nvSpPr>
        <p:spPr>
          <a:xfrm>
            <a:off x="457200" y="438150"/>
            <a:ext cx="4572000" cy="954107"/>
          </a:xfrm>
          <a:prstGeom prst="rect">
            <a:avLst/>
          </a:prstGeom>
          <a:noFill/>
        </p:spPr>
        <p:txBody>
          <a:bodyPr wrap="square" rtlCol="0">
            <a:spAutoFit/>
          </a:bodyPr>
          <a:lstStyle/>
          <a:p>
            <a:r>
              <a:rPr lang="en-US" sz="2800" dirty="0"/>
              <a:t>This is a very precarious time for higher education!</a:t>
            </a:r>
          </a:p>
        </p:txBody>
      </p:sp>
      <p:sp>
        <p:nvSpPr>
          <p:cNvPr id="3" name="TextBox 2"/>
          <p:cNvSpPr txBox="1"/>
          <p:nvPr/>
        </p:nvSpPr>
        <p:spPr>
          <a:xfrm>
            <a:off x="4939522" y="96902"/>
            <a:ext cx="697627" cy="369332"/>
          </a:xfrm>
          <a:prstGeom prst="rect">
            <a:avLst/>
          </a:prstGeom>
          <a:noFill/>
        </p:spPr>
        <p:txBody>
          <a:bodyPr wrap="none" rtlCol="0">
            <a:spAutoFit/>
          </a:bodyPr>
          <a:lstStyle/>
          <a:p>
            <a:r>
              <a:rPr lang="en-US"/>
              <a:t>2012</a:t>
            </a:r>
          </a:p>
        </p:txBody>
      </p:sp>
      <p:pic>
        <p:nvPicPr>
          <p:cNvPr id="4" name="Picture 3"/>
          <p:cNvPicPr>
            <a:picLocks noChangeAspect="1"/>
          </p:cNvPicPr>
          <p:nvPr/>
        </p:nvPicPr>
        <p:blipFill>
          <a:blip r:embed="rId4"/>
          <a:stretch>
            <a:fillRect/>
          </a:stretch>
        </p:blipFill>
        <p:spPr>
          <a:xfrm>
            <a:off x="422504" y="3059237"/>
            <a:ext cx="4584700" cy="1280826"/>
          </a:xfrm>
          <a:prstGeom prst="rect">
            <a:avLst/>
          </a:prstGeom>
        </p:spPr>
      </p:pic>
      <p:sp>
        <p:nvSpPr>
          <p:cNvPr id="5" name="TextBox 4"/>
          <p:cNvSpPr txBox="1"/>
          <p:nvPr/>
        </p:nvSpPr>
        <p:spPr>
          <a:xfrm>
            <a:off x="422504" y="4344915"/>
            <a:ext cx="697627" cy="369332"/>
          </a:xfrm>
          <a:prstGeom prst="rect">
            <a:avLst/>
          </a:prstGeom>
          <a:noFill/>
        </p:spPr>
        <p:txBody>
          <a:bodyPr wrap="none" rtlCol="0">
            <a:spAutoFit/>
          </a:bodyPr>
          <a:lstStyle/>
          <a:p>
            <a:r>
              <a:rPr lang="en-US"/>
              <a:t>2013</a:t>
            </a:r>
          </a:p>
        </p:txBody>
      </p:sp>
    </p:spTree>
    <p:extLst>
      <p:ext uri="{BB962C8B-B14F-4D97-AF65-F5344CB8AC3E}">
        <p14:creationId xmlns:p14="http://schemas.microsoft.com/office/powerpoint/2010/main" val="1321068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_3.png"/>
          <p:cNvPicPr>
            <a:picLocks noChangeAspect="1"/>
          </p:cNvPicPr>
          <p:nvPr/>
        </p:nvPicPr>
        <p:blipFill rotWithShape="1">
          <a:blip r:embed="rId2">
            <a:extLst>
              <a:ext uri="{28A0092B-C50C-407E-A947-70E740481C1C}">
                <a14:useLocalDpi xmlns:a14="http://schemas.microsoft.com/office/drawing/2010/main" val="0"/>
              </a:ext>
            </a:extLst>
          </a:blip>
          <a:srcRect t="1775" b="70316"/>
          <a:stretch/>
        </p:blipFill>
        <p:spPr>
          <a:xfrm>
            <a:off x="76200" y="28222"/>
            <a:ext cx="6051513" cy="1524000"/>
          </a:xfrm>
          <a:prstGeom prst="rect">
            <a:avLst/>
          </a:prstGeom>
        </p:spPr>
      </p:pic>
      <p:pic>
        <p:nvPicPr>
          <p:cNvPr id="8" name="Picture 7" descr="1_3.png"/>
          <p:cNvPicPr>
            <a:picLocks noChangeAspect="1"/>
          </p:cNvPicPr>
          <p:nvPr/>
        </p:nvPicPr>
        <p:blipFill rotWithShape="1">
          <a:blip r:embed="rId2">
            <a:extLst>
              <a:ext uri="{28A0092B-C50C-407E-A947-70E740481C1C}">
                <a14:useLocalDpi xmlns:a14="http://schemas.microsoft.com/office/drawing/2010/main" val="0"/>
              </a:ext>
            </a:extLst>
          </a:blip>
          <a:srcRect l="50103" t="30308" b="18182"/>
          <a:stretch/>
        </p:blipFill>
        <p:spPr>
          <a:xfrm>
            <a:off x="228600" y="1885950"/>
            <a:ext cx="3276600" cy="3052310"/>
          </a:xfrm>
          <a:prstGeom prst="rect">
            <a:avLst/>
          </a:prstGeom>
        </p:spPr>
      </p:pic>
      <p:pic>
        <p:nvPicPr>
          <p:cNvPr id="9" name="Picture 8" descr="1_3.png"/>
          <p:cNvPicPr>
            <a:picLocks noChangeAspect="1"/>
          </p:cNvPicPr>
          <p:nvPr/>
        </p:nvPicPr>
        <p:blipFill rotWithShape="1">
          <a:blip r:embed="rId2">
            <a:extLst>
              <a:ext uri="{28A0092B-C50C-407E-A947-70E740481C1C}">
                <a14:useLocalDpi xmlns:a14="http://schemas.microsoft.com/office/drawing/2010/main" val="0"/>
              </a:ext>
            </a:extLst>
          </a:blip>
          <a:srcRect l="1244" t="30377" r="49321" b="20353"/>
          <a:stretch/>
        </p:blipFill>
        <p:spPr>
          <a:xfrm>
            <a:off x="4038600" y="1885950"/>
            <a:ext cx="3276600" cy="2946878"/>
          </a:xfrm>
          <a:prstGeom prst="rect">
            <a:avLst/>
          </a:prstGeom>
        </p:spPr>
      </p:pic>
      <p:sp>
        <p:nvSpPr>
          <p:cNvPr id="7" name="Rectangle 6"/>
          <p:cNvSpPr/>
          <p:nvPr/>
        </p:nvSpPr>
        <p:spPr>
          <a:xfrm>
            <a:off x="6324600" y="2495550"/>
            <a:ext cx="22860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0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09550"/>
            <a:ext cx="4343400" cy="3394472"/>
          </a:xfrm>
        </p:spPr>
        <p:txBody>
          <a:bodyPr/>
          <a:lstStyle/>
          <a:p>
            <a:r>
              <a:rPr lang="en-US" sz="3000" dirty="0"/>
              <a:t>Be very alarmed.</a:t>
            </a:r>
          </a:p>
          <a:p>
            <a:r>
              <a:rPr lang="en-US" sz="3000" dirty="0"/>
              <a:t>Don</a:t>
            </a:r>
            <a:r>
              <a:rPr lang="mr-IN" sz="3000" dirty="0"/>
              <a:t>’</a:t>
            </a:r>
            <a:r>
              <a:rPr lang="en-US" sz="3000" dirty="0"/>
              <a:t>t take our universities for granted</a:t>
            </a:r>
          </a:p>
          <a:p>
            <a:r>
              <a:rPr lang="en-US" sz="3000" dirty="0"/>
              <a:t>American higher </a:t>
            </a:r>
            <a:r>
              <a:rPr lang="en-US" sz="3000" dirty="0" err="1"/>
              <a:t>ed</a:t>
            </a:r>
            <a:r>
              <a:rPr lang="en-US" sz="3000" dirty="0"/>
              <a:t> could be a sinking ship</a:t>
            </a:r>
          </a:p>
        </p:txBody>
      </p:sp>
      <p:pic>
        <p:nvPicPr>
          <p:cNvPr id="5" name="Picture 4" descr="titanic_ster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0"/>
            <a:ext cx="4724400" cy="3175941"/>
          </a:xfrm>
          <a:prstGeom prst="rect">
            <a:avLst/>
          </a:prstGeom>
        </p:spPr>
      </p:pic>
      <p:sp>
        <p:nvSpPr>
          <p:cNvPr id="6" name="Content Placeholder 2"/>
          <p:cNvSpPr txBox="1">
            <a:spLocks/>
          </p:cNvSpPr>
          <p:nvPr/>
        </p:nvSpPr>
        <p:spPr bwMode="auto">
          <a:xfrm>
            <a:off x="152400" y="3409950"/>
            <a:ext cx="86868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Now might be a good time to take time out from the culture war and try to save the ship </a:t>
            </a:r>
          </a:p>
        </p:txBody>
      </p:sp>
    </p:spTree>
    <p:extLst>
      <p:ext uri="{BB962C8B-B14F-4D97-AF65-F5344CB8AC3E}">
        <p14:creationId xmlns:p14="http://schemas.microsoft.com/office/powerpoint/2010/main" val="348941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19150"/>
            <a:ext cx="6705600" cy="4171950"/>
          </a:xfrm>
        </p:spPr>
        <p:txBody>
          <a:bodyPr/>
          <a:lstStyle/>
          <a:p>
            <a:r>
              <a:rPr lang="en-US" sz="2700" dirty="0"/>
              <a:t>    “</a:t>
            </a:r>
            <a:r>
              <a:rPr lang="en-US" sz="2700" u="sng" dirty="0"/>
              <a:t>A common passion or interest will</a:t>
            </a:r>
            <a:r>
              <a:rPr lang="mr-IN" sz="2700" u="sng" dirty="0"/>
              <a:t>…</a:t>
            </a:r>
            <a:r>
              <a:rPr lang="en-US" sz="2700" u="sng" dirty="0"/>
              <a:t> be felt by a majority</a:t>
            </a:r>
            <a:r>
              <a:rPr lang="en-US" sz="2700" dirty="0"/>
              <a:t> of the whole</a:t>
            </a:r>
            <a:r>
              <a:rPr lang="mr-IN" sz="2700" dirty="0"/>
              <a:t>…</a:t>
            </a:r>
            <a:r>
              <a:rPr lang="en-US" sz="2700" dirty="0"/>
              <a:t> and there is nothing to check the inducements to sacrifice the weaker party or an obnoxious individual. </a:t>
            </a:r>
          </a:p>
          <a:p>
            <a:r>
              <a:rPr lang="en-US" sz="2700" dirty="0"/>
              <a:t>    Hence it is that </a:t>
            </a:r>
            <a:r>
              <a:rPr lang="en-US" sz="2700" u="sng" dirty="0"/>
              <a:t>such democracies have ever been spectacles of turbulence and contention</a:t>
            </a:r>
            <a:r>
              <a:rPr lang="mr-IN" sz="2700" u="sng" dirty="0"/>
              <a:t>…</a:t>
            </a:r>
            <a:r>
              <a:rPr lang="en-US" sz="2700" u="sng" dirty="0"/>
              <a:t> and have in general been as short in their lives as they have been violent in their deaths</a:t>
            </a:r>
            <a:r>
              <a:rPr lang="en-US" sz="2700" dirty="0"/>
              <a:t>."</a:t>
            </a:r>
          </a:p>
        </p:txBody>
      </p:sp>
      <p:pic>
        <p:nvPicPr>
          <p:cNvPr id="4" name="Picture 3"/>
          <p:cNvPicPr>
            <a:picLocks noChangeAspect="1"/>
          </p:cNvPicPr>
          <p:nvPr/>
        </p:nvPicPr>
        <p:blipFill>
          <a:blip r:embed="rId2"/>
          <a:stretch>
            <a:fillRect/>
          </a:stretch>
        </p:blipFill>
        <p:spPr>
          <a:xfrm>
            <a:off x="6634872" y="971550"/>
            <a:ext cx="2509127" cy="2838450"/>
          </a:xfrm>
          <a:prstGeom prst="rect">
            <a:avLst/>
          </a:prstGeom>
        </p:spPr>
      </p:pic>
      <p:sp>
        <p:nvSpPr>
          <p:cNvPr id="5" name="TextBox 4"/>
          <p:cNvSpPr txBox="1"/>
          <p:nvPr/>
        </p:nvSpPr>
        <p:spPr>
          <a:xfrm>
            <a:off x="6858000" y="3943350"/>
            <a:ext cx="2183260" cy="830997"/>
          </a:xfrm>
          <a:prstGeom prst="rect">
            <a:avLst/>
          </a:prstGeom>
          <a:noFill/>
        </p:spPr>
        <p:txBody>
          <a:bodyPr wrap="none" rtlCol="0">
            <a:spAutoFit/>
          </a:bodyPr>
          <a:lstStyle/>
          <a:p>
            <a:r>
              <a:rPr lang="en-US" sz="2400" dirty="0">
                <a:latin typeface="Calibri"/>
                <a:cs typeface="Calibri"/>
              </a:rPr>
              <a:t>James Madison,</a:t>
            </a:r>
          </a:p>
          <a:p>
            <a:r>
              <a:rPr lang="en-US" sz="2400" dirty="0">
                <a:latin typeface="Calibri"/>
                <a:cs typeface="Calibri"/>
              </a:rPr>
              <a:t>Federalist 10</a:t>
            </a:r>
          </a:p>
        </p:txBody>
      </p:sp>
      <p:sp>
        <p:nvSpPr>
          <p:cNvPr id="7" name="Title 1"/>
          <p:cNvSpPr>
            <a:spLocks noGrp="1"/>
          </p:cNvSpPr>
          <p:nvPr>
            <p:ph type="title"/>
          </p:nvPr>
        </p:nvSpPr>
        <p:spPr>
          <a:xfrm>
            <a:off x="457200" y="21402"/>
            <a:ext cx="8229600" cy="857250"/>
          </a:xfrm>
        </p:spPr>
        <p:txBody>
          <a:bodyPr/>
          <a:lstStyle/>
          <a:p>
            <a:r>
              <a:rPr lang="en-US" sz="3800" dirty="0"/>
              <a:t>The Fine-Tuned Liberal Democracy</a:t>
            </a:r>
          </a:p>
        </p:txBody>
      </p:sp>
    </p:spTree>
    <p:extLst>
      <p:ext uri="{BB962C8B-B14F-4D97-AF65-F5344CB8AC3E}">
        <p14:creationId xmlns:p14="http://schemas.microsoft.com/office/powerpoint/2010/main" val="204728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ons 40pt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51587</TotalTime>
  <Words>2351</Words>
  <Application>Microsoft Macintosh PowerPoint</Application>
  <PresentationFormat>On-screen Show (16:9)</PresentationFormat>
  <Paragraphs>292</Paragraphs>
  <Slides>84</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84</vt:i4>
      </vt:variant>
    </vt:vector>
  </HeadingPairs>
  <TitlesOfParts>
    <vt:vector size="88" baseType="lpstr">
      <vt:lpstr>Arial</vt:lpstr>
      <vt:lpstr>Calibri</vt:lpstr>
      <vt:lpstr>Mangal</vt:lpstr>
      <vt:lpstr>jons 40pt slide master</vt:lpstr>
      <vt:lpstr>PowerPoint Presentation</vt:lpstr>
      <vt:lpstr>PowerPoint Presentation</vt:lpstr>
      <vt:lpstr>PowerPoint Presentation</vt:lpstr>
      <vt:lpstr>PowerPoint Presentation</vt:lpstr>
      <vt:lpstr>PowerPoint Presentation</vt:lpstr>
      <vt:lpstr>The Fine Tuned Universe</vt:lpstr>
      <vt:lpstr>PowerPoint Presentation</vt:lpstr>
      <vt:lpstr>The Fine-Tuned Liberal Democracy</vt:lpstr>
      <vt:lpstr>The Fine-Tuned Liberal Democracy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Plato: Reason is the Master</vt:lpstr>
      <vt:lpstr>Hume: Reason is the servant</vt:lpstr>
      <vt:lpstr>PowerPoint Presentation</vt:lpstr>
      <vt:lpstr>Motivated Reasoning </vt:lpstr>
      <vt:lpstr>Implications for Liberal Democracies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Care/harm</vt:lpstr>
      <vt:lpstr>Care &amp; Compassion are big at leftist events</vt:lpstr>
      <vt:lpstr>2. Fairness/cheating</vt:lpstr>
      <vt:lpstr>The left often sees fairness as equality</vt:lpstr>
      <vt:lpstr>The right sees fairness as proportionality  No free riders, slackers, cheaters.  The law of Karma </vt:lpstr>
      <vt:lpstr>3. Liberty/oppression</vt:lpstr>
      <vt:lpstr>3. Liberty/oppression</vt:lpstr>
      <vt:lpstr>On the right: Govt. is the bully, oppressor</vt:lpstr>
      <vt:lpstr>4. Loyalty/betrayal</vt:lpstr>
      <vt:lpstr>5. Authority/subversion</vt:lpstr>
      <vt:lpstr>5. Authority/subversion</vt:lpstr>
      <vt:lpstr>5. Authority/subversion</vt:lpstr>
      <vt:lpstr>6. Sanctity/degradation</vt:lpstr>
      <vt:lpstr>PowerPoint Presentation</vt:lpstr>
      <vt:lpstr>The Left-Right Divide</vt:lpstr>
      <vt:lpstr>Implications for Liberal Democracies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 scale cooperation is rare</vt:lpstr>
      <vt:lpstr>PowerPoint Presentation</vt:lpstr>
      <vt:lpstr>We circle around sacred objects &amp; principles</vt:lpstr>
      <vt:lpstr>We circle around sacred objects &amp; principles</vt:lpstr>
      <vt:lpstr>We circle around sacred objects &amp; principles</vt:lpstr>
      <vt:lpstr>We circle around sacred objects &amp; principles</vt:lpstr>
      <vt:lpstr>Circling around shared values creates a moral electromagnet</vt:lpstr>
      <vt:lpstr>Implications for Liberal Democracies</vt:lpstr>
      <vt:lpstr>Implications for Liberal Democracies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 of lib:con psychology professors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Haidt</dc:creator>
  <cp:lastModifiedBy>Jon Haidt</cp:lastModifiedBy>
  <cp:revision>1776</cp:revision>
  <dcterms:created xsi:type="dcterms:W3CDTF">2008-02-26T12:50:05Z</dcterms:created>
  <dcterms:modified xsi:type="dcterms:W3CDTF">2018-10-19T15:15:28Z</dcterms:modified>
</cp:coreProperties>
</file>