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theme/themeOverride1.xml" ContentType="application/vnd.openxmlformats-officedocument.themeOverr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vertBarState="minimized">
    <p:restoredLeft sz="15620" autoAdjust="0"/>
    <p:restoredTop sz="99397" autoAdjust="0"/>
  </p:normalViewPr>
  <p:slideViewPr>
    <p:cSldViewPr>
      <p:cViewPr varScale="1">
        <p:scale>
          <a:sx n="123" d="100"/>
          <a:sy n="123" d="100"/>
        </p:scale>
        <p:origin x="-44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685800" y="339883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B2388-E0F3-4C5D-8380-75CC7DCA9E5B}" type="datetimeFigureOut">
              <a:rPr lang="en-US"/>
              <a:pPr>
                <a:defRPr/>
              </a:pPr>
              <a:t>6/18/12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2EA40C-808A-479E-B258-412DE0B425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BBEEC2-0300-49D6-8A73-67AC703821CE}" type="datetimeFigureOut">
              <a:rPr lang="en-US"/>
              <a:pPr>
                <a:defRPr/>
              </a:pPr>
              <a:t>6/18/12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6E484E-A644-4D49-B3AA-21748DAC0D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5ADBE-D99F-42A3-89A6-9E720D3F84F2}" type="datetimeFigureOut">
              <a:rPr lang="en-US"/>
              <a:pPr>
                <a:defRPr/>
              </a:pPr>
              <a:t>6/18/12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F6DB43-B1FA-4BF3-ABBE-24B705375A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A7BB19-10FD-4A0F-A172-E7FC6E1768BC}" type="datetimeFigureOut">
              <a:rPr lang="en-US"/>
              <a:pPr>
                <a:defRPr/>
              </a:pPr>
              <a:t>6/18/12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352FC-159D-4213-8B29-93F96D98B7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731838" y="459898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/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DE908-BC2D-4975-AB5A-3A1E7C64E7CF}" type="datetimeFigureOut">
              <a:rPr lang="en-US"/>
              <a:pPr>
                <a:defRPr/>
              </a:pPr>
              <a:t>6/18/12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0C548B-755B-4B3F-A925-A017681DC9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58912F-266C-419A-9EC9-4F38CCA028C2}" type="datetimeFigureOut">
              <a:rPr lang="en-US"/>
              <a:pPr>
                <a:defRPr/>
              </a:pPr>
              <a:t>6/18/12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376863-DD52-4597-940A-D39331B2F7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rot="5400000">
            <a:off x="2218531" y="4045744"/>
            <a:ext cx="470852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BA585A-6DB4-4F27-A774-D75E6DA7C798}" type="datetimeFigureOut">
              <a:rPr lang="en-US"/>
              <a:pPr>
                <a:defRPr/>
              </a:pPr>
              <a:t>6/18/12</a:t>
            </a:fld>
            <a:endParaRPr lang="en-US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7EA96-14C5-458F-8819-E14BE8AFAC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6003CB-3DF0-4782-83C5-FE8B93CE0BD1}" type="datetimeFigureOut">
              <a:rPr lang="en-US"/>
              <a:pPr>
                <a:defRPr/>
              </a:pPr>
              <a:t>6/18/12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E8D828-8197-4FF3-AFEF-3F0AFEFFB9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4647D1-B007-494E-9E3A-83B1DC00DC9B}" type="datetimeFigureOut">
              <a:rPr lang="en-US"/>
              <a:pPr>
                <a:defRPr/>
              </a:pPr>
              <a:t>6/18/12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5EB48-658C-4ED8-8CF8-9CDF81B41F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-13494" y="3580607"/>
            <a:ext cx="557847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8D453-958C-44A0-A5E3-56AB3B12E117}" type="datetimeFigureOut">
              <a:rPr lang="en-US"/>
              <a:pPr>
                <a:defRPr/>
              </a:pPr>
              <a:t>6/18/12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0D3216-6420-4997-AA29-D6087A926A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59E12-A2E7-4077-A896-FD0B5495B157}" type="datetimeFigureOut">
              <a:rPr lang="en-US"/>
              <a:pPr>
                <a:defRPr/>
              </a:pPr>
              <a:t>6/18/12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268C2-C114-481E-8417-07D733A183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663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9050"/>
            <a:ext cx="28956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6B3E4323-EDA6-4037-8D4A-CA7CE53471F2}" type="datetimeFigureOut">
              <a:rPr lang="en-US"/>
              <a:pPr>
                <a:defRPr/>
              </a:pPr>
              <a:t>6/18/12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9050"/>
            <a:ext cx="41148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9050"/>
            <a:ext cx="10668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 b="1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C6BE3803-0CBD-4244-9786-0743AF0493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3" r:id="rId2"/>
    <p:sldLayoutId id="2147483745" r:id="rId3"/>
    <p:sldLayoutId id="2147483742" r:id="rId4"/>
    <p:sldLayoutId id="2147483746" r:id="rId5"/>
    <p:sldLayoutId id="2147483741" r:id="rId6"/>
    <p:sldLayoutId id="2147483740" r:id="rId7"/>
    <p:sldLayoutId id="2147483747" r:id="rId8"/>
    <p:sldLayoutId id="2147483739" r:id="rId9"/>
    <p:sldLayoutId id="2147483738" r:id="rId10"/>
    <p:sldLayoutId id="214748373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chemeClr val="tx2"/>
          </a:solidFill>
          <a:latin typeface="+mj-lt"/>
          <a:ea typeface="ＭＳ Ｐゴシック" pitchFamily="-72" charset="-128"/>
          <a:cs typeface="ＭＳ Ｐゴシック" pitchFamily="-72" charset="-128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-72" charset="0"/>
          <a:ea typeface="ＭＳ Ｐゴシック" pitchFamily="-72" charset="-128"/>
          <a:cs typeface="ＭＳ Ｐゴシック" pitchFamily="-72" charset="-128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-72" charset="0"/>
          <a:ea typeface="ＭＳ Ｐゴシック" pitchFamily="-72" charset="-128"/>
          <a:cs typeface="ＭＳ Ｐゴシック" pitchFamily="-72" charset="-128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-72" charset="0"/>
          <a:ea typeface="ＭＳ Ｐゴシック" pitchFamily="-72" charset="-128"/>
          <a:cs typeface="ＭＳ Ｐゴシック" pitchFamily="-72" charset="-128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-72" charset="0"/>
          <a:ea typeface="ＭＳ Ｐゴシック" pitchFamily="-72" charset="-128"/>
          <a:cs typeface="ＭＳ Ｐゴシック" pitchFamily="-72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-72" charset="0"/>
          <a:ea typeface="ＭＳ Ｐゴシック" pitchFamily="-72" charset="-128"/>
          <a:cs typeface="ＭＳ Ｐゴシック" pitchFamily="-72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-72" charset="0"/>
          <a:ea typeface="ＭＳ Ｐゴシック" pitchFamily="-72" charset="-128"/>
          <a:cs typeface="ＭＳ Ｐゴシック" pitchFamily="-72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-72" charset="0"/>
          <a:ea typeface="ＭＳ Ｐゴシック" pitchFamily="-72" charset="-128"/>
          <a:cs typeface="ＭＳ Ｐゴシック" pitchFamily="-72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-72" charset="0"/>
          <a:ea typeface="ＭＳ Ｐゴシック" pitchFamily="-72" charset="-128"/>
          <a:cs typeface="ＭＳ Ｐゴシック" pitchFamily="-72" charset="-128"/>
        </a:defRPr>
      </a:lvl9pPr>
    </p:titleStyle>
    <p:bodyStyle>
      <a:lvl1pPr marL="182563" indent="-1825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pitchFamily="-72" charset="0"/>
        <a:buChar char="•"/>
        <a:defRPr sz="2400" kern="1200">
          <a:solidFill>
            <a:schemeClr val="tx1"/>
          </a:solidFill>
          <a:latin typeface="+mn-lt"/>
          <a:ea typeface="ＭＳ Ｐゴシック" pitchFamily="-72" charset="-128"/>
          <a:cs typeface="ＭＳ Ｐゴシック" pitchFamily="-72" charset="-128"/>
        </a:defRPr>
      </a:lvl1pPr>
      <a:lvl2pPr marL="457200" indent="-1825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pitchFamily="-72" charset="0"/>
        <a:buChar char="•"/>
        <a:defRPr sz="2000" kern="1200">
          <a:solidFill>
            <a:schemeClr val="tx1"/>
          </a:solidFill>
          <a:latin typeface="+mn-lt"/>
          <a:ea typeface="ＭＳ Ｐゴシック" pitchFamily="-72" charset="-128"/>
          <a:cs typeface="+mn-cs"/>
        </a:defRPr>
      </a:lvl2pPr>
      <a:lvl3pPr marL="730250" indent="-1825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Arial" pitchFamily="-72" charset="0"/>
        <a:buChar char="•"/>
        <a:defRPr kern="1200">
          <a:solidFill>
            <a:schemeClr val="tx1"/>
          </a:solidFill>
          <a:latin typeface="+mn-lt"/>
          <a:ea typeface="ＭＳ Ｐゴシック" pitchFamily="-72" charset="-128"/>
          <a:cs typeface="+mn-cs"/>
        </a:defRPr>
      </a:lvl3pPr>
      <a:lvl4pPr marL="1004888" indent="-182563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pitchFamily="-72" charset="0"/>
        <a:buChar char="•"/>
        <a:defRPr sz="1600" kern="1200">
          <a:solidFill>
            <a:schemeClr val="tx1"/>
          </a:solidFill>
          <a:latin typeface="+mn-lt"/>
          <a:ea typeface="ＭＳ Ｐゴシック" pitchFamily="-72" charset="-128"/>
          <a:cs typeface="+mn-cs"/>
        </a:defRPr>
      </a:lvl4pPr>
      <a:lvl5pPr marL="1187450" indent="-1365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Arial" pitchFamily="-72" charset="0"/>
        <a:buChar char="•"/>
        <a:defRPr sz="1400" kern="1200">
          <a:solidFill>
            <a:schemeClr val="tx1"/>
          </a:solidFill>
          <a:latin typeface="+mn-lt"/>
          <a:ea typeface="ＭＳ Ｐゴシック" pitchFamily="-72" charset="-128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4" Type="http://schemas.openxmlformats.org/officeDocument/2006/relationships/image" Target="../media/image8.jpeg"/><Relationship Id="rId5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atin typeface="Cooper Std Black" pitchFamily="18" charset="0"/>
                <a:ea typeface="+mj-ea"/>
                <a:cs typeface="+mj-cs"/>
              </a:rPr>
              <a:t>The American Voter</a:t>
            </a:r>
            <a:endParaRPr lang="en-US" dirty="0">
              <a:latin typeface="Cooper Std Black" pitchFamily="18" charset="0"/>
              <a:ea typeface="+mj-ea"/>
              <a:cs typeface="+mj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ea typeface="+mn-ea"/>
                <a:cs typeface="+mn-cs"/>
              </a:rPr>
              <a:t>Heuristics and Cognitive Biases Among The American Electorate. </a:t>
            </a: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  <a:cs typeface="+mj-cs"/>
              </a:rPr>
              <a:t>Comparative Voter Turnout 1960-2010</a:t>
            </a:r>
            <a:endParaRPr lang="en-US" dirty="0">
              <a:ea typeface="+mj-ea"/>
              <a:cs typeface="+mj-cs"/>
            </a:endParaRPr>
          </a:p>
        </p:txBody>
      </p:sp>
      <p:pic>
        <p:nvPicPr>
          <p:cNvPr id="14338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200150" y="1600200"/>
            <a:ext cx="6743700" cy="4876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  <a:cs typeface="+mj-cs"/>
              </a:rPr>
              <a:t>Early Research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American Voter -1960, Campbell, Converse Miller and Stokes.</a:t>
            </a:r>
          </a:p>
          <a:p>
            <a:endParaRPr lang="en-US" smtClean="0"/>
          </a:p>
          <a:p>
            <a:r>
              <a:rPr lang="en-US" smtClean="0"/>
              <a:t>“The act of voting requires the citizen to make not a single choice but two. He must choose between rival parties or candidates. He must also decide whether to vote at all” – (pg. 89)</a:t>
            </a:r>
          </a:p>
          <a:p>
            <a:endParaRPr lang="en-US" smtClean="0"/>
          </a:p>
          <a:p>
            <a:r>
              <a:rPr lang="en-US" smtClean="0"/>
              <a:t>The American Electorate is to uniformed and uninterested in politics to bother to vote.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163"/>
            <a:ext cx="2139950" cy="12620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  <a:cs typeface="+mj-cs"/>
              </a:rPr>
              <a:t>Rational Choice</a:t>
            </a:r>
            <a:endParaRPr lang="en-US" dirty="0">
              <a:ea typeface="+mj-ea"/>
              <a:cs typeface="+mj-cs"/>
            </a:endParaRPr>
          </a:p>
        </p:txBody>
      </p:sp>
      <p:pic>
        <p:nvPicPr>
          <p:cNvPr id="16386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33400" y="2895600"/>
            <a:ext cx="1876425" cy="2438400"/>
          </a:xfrm>
        </p:spPr>
      </p:pic>
      <p:sp>
        <p:nvSpPr>
          <p:cNvPr id="16387" name="Text Placeholder 6"/>
          <p:cNvSpPr>
            <a:spLocks noGrp="1"/>
          </p:cNvSpPr>
          <p:nvPr>
            <p:ph type="body" sz="half" idx="2"/>
          </p:nvPr>
        </p:nvSpPr>
        <p:spPr>
          <a:xfrm>
            <a:off x="457200" y="2130425"/>
            <a:ext cx="2139950" cy="4243388"/>
          </a:xfrm>
        </p:spPr>
        <p:txBody>
          <a:bodyPr/>
          <a:lstStyle/>
          <a:p>
            <a:r>
              <a:rPr lang="en-US" smtClean="0"/>
              <a:t>An Economic Theory of Democracy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294967295"/>
          </p:nvPr>
        </p:nvSpPr>
        <p:spPr>
          <a:xfrm>
            <a:off x="2743200" y="838200"/>
            <a:ext cx="6400800" cy="5551488"/>
          </a:xfrm>
        </p:spPr>
        <p:txBody>
          <a:bodyPr rtlCol="0">
            <a:normAutofit/>
          </a:bodyPr>
          <a:lstStyle/>
          <a:p>
            <a:pPr marL="182880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People don’t vote because they are stupid, People don’t vote because voting is stupid. (to costly)</a:t>
            </a:r>
          </a:p>
          <a:p>
            <a:pPr marL="182880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V=PB – C + D</a:t>
            </a:r>
          </a:p>
          <a:p>
            <a:pPr marL="182880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V = Whether A person Will Turnout to Vote</a:t>
            </a:r>
          </a:p>
          <a:p>
            <a:pPr marL="182880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PB = Probability the Casters Vote Will Matter</a:t>
            </a:r>
          </a:p>
          <a:p>
            <a:pPr marL="182880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C = The Cost of Voting </a:t>
            </a:r>
          </a:p>
          <a:p>
            <a:pPr marL="182880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D = a sense of Duty that benefits the voter.</a:t>
            </a:r>
          </a:p>
          <a:p>
            <a:pPr marL="182880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>
              <a:ea typeface="+mn-ea"/>
              <a:cs typeface="+mn-cs"/>
            </a:endParaRPr>
          </a:p>
          <a:p>
            <a:pPr marL="182880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V = PB – C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  <a:cs typeface="+mj-cs"/>
              </a:rPr>
              <a:t>Evolution of Rational Choice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673225"/>
            <a:ext cx="4038600" cy="4718050"/>
          </a:xfrm>
        </p:spPr>
        <p:txBody>
          <a:bodyPr rtlCol="0">
            <a:normAutofit/>
          </a:bodyPr>
          <a:lstStyle/>
          <a:p>
            <a:pPr marL="182880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>
              <a:ea typeface="+mn-ea"/>
              <a:cs typeface="+mn-cs"/>
            </a:endParaRPr>
          </a:p>
          <a:p>
            <a:pPr marL="182880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>
              <a:ea typeface="+mn-ea"/>
              <a:cs typeface="+mn-cs"/>
            </a:endParaRPr>
          </a:p>
          <a:p>
            <a:pPr marL="182880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Pocketbook Voting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ea typeface="+mn-ea"/>
              <a:cs typeface="+mn-cs"/>
            </a:endParaRPr>
          </a:p>
          <a:p>
            <a:pPr marL="182880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Running Tally</a:t>
            </a:r>
            <a:endParaRPr lang="en-US" dirty="0">
              <a:ea typeface="+mn-ea"/>
              <a:cs typeface="+mn-cs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ea typeface="+mn-ea"/>
              <a:cs typeface="+mn-cs"/>
            </a:endParaRPr>
          </a:p>
          <a:p>
            <a:pPr marL="182880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>
              <a:ea typeface="+mn-ea"/>
              <a:cs typeface="+mn-cs"/>
            </a:endParaRPr>
          </a:p>
          <a:p>
            <a:pPr marL="182880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>
              <a:ea typeface="+mn-ea"/>
              <a:cs typeface="+mn-cs"/>
            </a:endParaRPr>
          </a:p>
          <a:p>
            <a:pPr marL="182880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>
              <a:ea typeface="+mn-ea"/>
              <a:cs typeface="+mn-cs"/>
            </a:endParaRPr>
          </a:p>
        </p:txBody>
      </p:sp>
      <p:pic>
        <p:nvPicPr>
          <p:cNvPr id="17411" name="Content Placeholder 12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238750" y="2960688"/>
            <a:ext cx="2857500" cy="21431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219200" y="533400"/>
            <a:ext cx="6858000" cy="5334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  <a:cs typeface="+mj-cs"/>
              </a:rPr>
              <a:t>But What About That D Term?</a:t>
            </a:r>
            <a:endParaRPr lang="en-US" dirty="0"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  <a:cs typeface="+mj-cs"/>
              </a:rPr>
              <a:t>The Decline of Rational Choice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2238" cy="639763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ea typeface="+mn-ea"/>
              <a:cs typeface="+mn-cs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ea typeface="+mn-ea"/>
                <a:cs typeface="+mn-cs"/>
              </a:rPr>
              <a:t>Cognitive </a:t>
            </a:r>
            <a:r>
              <a:rPr lang="en-US" dirty="0">
                <a:ea typeface="+mn-ea"/>
                <a:cs typeface="+mn-cs"/>
              </a:rPr>
              <a:t>Revolution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9459" name="Content Placeholder 15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2238" cy="3951288"/>
          </a:xfrm>
        </p:spPr>
        <p:txBody>
          <a:bodyPr/>
          <a:lstStyle/>
          <a:p>
            <a:r>
              <a:rPr lang="en-US" smtClean="0"/>
              <a:t>Advances in Technology Allow social scientists to study the brain in ways that Downs and other Rational Choice Theorists never could. </a:t>
            </a:r>
          </a:p>
        </p:txBody>
      </p:sp>
      <p:sp>
        <p:nvSpPr>
          <p:cNvPr id="19460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754563" y="1676400"/>
            <a:ext cx="3932237" cy="639763"/>
          </a:xfrm>
          <a:ln w="9525"/>
        </p:spPr>
        <p:txBody>
          <a:bodyPr/>
          <a:lstStyle/>
          <a:p>
            <a:r>
              <a:rPr>
                <a:ea typeface="ＭＳ Ｐゴシック" pitchFamily="-72" charset="-128"/>
                <a:cs typeface="ＭＳ Ｐゴシック" pitchFamily="-72" charset="-128"/>
              </a:rPr>
              <a:t>Behavioralism</a:t>
            </a:r>
          </a:p>
        </p:txBody>
      </p:sp>
      <p:sp>
        <p:nvSpPr>
          <p:cNvPr id="19461" name="Content Placeholder 16"/>
          <p:cNvSpPr>
            <a:spLocks noGrp="1"/>
          </p:cNvSpPr>
          <p:nvPr>
            <p:ph sz="quarter" idx="4"/>
          </p:nvPr>
        </p:nvSpPr>
        <p:spPr>
          <a:xfrm>
            <a:off x="4754563" y="2438400"/>
            <a:ext cx="3932237" cy="3951288"/>
          </a:xfrm>
        </p:spPr>
        <p:txBody>
          <a:bodyPr/>
          <a:lstStyle/>
          <a:p>
            <a:r>
              <a:rPr lang="en-US" smtClean="0"/>
              <a:t>Political scholars begin to doubt the concept that voters develop in isolation. </a:t>
            </a:r>
          </a:p>
          <a:p>
            <a:r>
              <a:rPr lang="en-US" smtClean="0"/>
              <a:t>Effect of Parenting.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  <a:cs typeface="+mj-cs"/>
              </a:rPr>
              <a:t>The Role of Affect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457200" y="1673225"/>
            <a:ext cx="4038600" cy="4718050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ea typeface="+mn-ea"/>
              <a:cs typeface="+mn-cs"/>
            </a:endParaRPr>
          </a:p>
          <a:p>
            <a:pPr marL="182880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Disposition System</a:t>
            </a:r>
          </a:p>
          <a:p>
            <a:pPr marL="182880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Surveillance System</a:t>
            </a:r>
          </a:p>
          <a:p>
            <a:pPr marL="182880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Heuristics</a:t>
            </a:r>
          </a:p>
          <a:p>
            <a:pPr marL="182880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Cognitive Biases</a:t>
            </a:r>
          </a:p>
        </p:txBody>
      </p:sp>
      <p:pic>
        <p:nvPicPr>
          <p:cNvPr id="20483" name="Content Placeholder 9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638800" y="2133600"/>
            <a:ext cx="2033588" cy="2667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  <a:cs typeface="+mj-cs"/>
              </a:rPr>
              <a:t>Works Cited</a:t>
            </a:r>
            <a:endParaRPr lang="en-US" dirty="0">
              <a:ea typeface="+mj-ea"/>
              <a:cs typeface="+mj-cs"/>
            </a:endParaRPr>
          </a:p>
        </p:txBody>
      </p:sp>
      <p:pic>
        <p:nvPicPr>
          <p:cNvPr id="21506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19125" y="1905000"/>
            <a:ext cx="1743075" cy="2619375"/>
          </a:xfrm>
        </p:spPr>
      </p:pic>
      <p:pic>
        <p:nvPicPr>
          <p:cNvPr id="21507" name="Picture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43200" y="1905000"/>
            <a:ext cx="1752600" cy="260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8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4400" y="1905000"/>
            <a:ext cx="173355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11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81800" y="1905000"/>
            <a:ext cx="1743075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Hardcover">
    <a:dk1>
      <a:sysClr val="windowText" lastClr="000000"/>
    </a:dk1>
    <a:lt1>
      <a:sysClr val="window" lastClr="FFFFFF"/>
    </a:lt1>
    <a:dk2>
      <a:srgbClr val="895D1D"/>
    </a:dk2>
    <a:lt2>
      <a:srgbClr val="ECE9C6"/>
    </a:lt2>
    <a:accent1>
      <a:srgbClr val="873624"/>
    </a:accent1>
    <a:accent2>
      <a:srgbClr val="D6862D"/>
    </a:accent2>
    <a:accent3>
      <a:srgbClr val="D0BE40"/>
    </a:accent3>
    <a:accent4>
      <a:srgbClr val="877F6C"/>
    </a:accent4>
    <a:accent5>
      <a:srgbClr val="972109"/>
    </a:accent5>
    <a:accent6>
      <a:srgbClr val="AEB795"/>
    </a:accent6>
    <a:hlink>
      <a:srgbClr val="CC9900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106</TotalTime>
  <Words>211</Words>
  <Application>Microsoft Office PowerPoint</Application>
  <PresentationFormat>On-screen Show (4:3)</PresentationFormat>
  <Paragraphs>42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ＭＳ Ｐゴシック</vt:lpstr>
      <vt:lpstr>Calibri</vt:lpstr>
      <vt:lpstr>Cooper Std Black</vt:lpstr>
      <vt:lpstr>Clarity</vt:lpstr>
      <vt:lpstr>THE AMERICAN VOTER</vt:lpstr>
      <vt:lpstr>Comparative Voter Turnout 1960-2010</vt:lpstr>
      <vt:lpstr>Early Research</vt:lpstr>
      <vt:lpstr>Rational Choice</vt:lpstr>
      <vt:lpstr>Evolution of Rational Choice</vt:lpstr>
      <vt:lpstr>But What About That D Term?</vt:lpstr>
      <vt:lpstr>The Decline of Rational Choice</vt:lpstr>
      <vt:lpstr>The Role of Affect</vt:lpstr>
      <vt:lpstr>Works Cited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American Voter</dc:title>
  <dc:creator>classroom</dc:creator>
  <cp:lastModifiedBy>Anondah Saide</cp:lastModifiedBy>
  <cp:revision>10</cp:revision>
  <dcterms:created xsi:type="dcterms:W3CDTF">2012-03-19T19:10:31Z</dcterms:created>
  <dcterms:modified xsi:type="dcterms:W3CDTF">2012-06-18T23:47:04Z</dcterms:modified>
</cp:coreProperties>
</file>