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6"/>
  </p:notesMasterIdLst>
  <p:sldIdLst>
    <p:sldId id="256" r:id="rId2"/>
    <p:sldId id="257" r:id="rId3"/>
    <p:sldId id="258" r:id="rId4"/>
    <p:sldId id="259" r:id="rId5"/>
    <p:sldId id="274" r:id="rId6"/>
    <p:sldId id="264" r:id="rId7"/>
    <p:sldId id="260" r:id="rId8"/>
    <p:sldId id="294" r:id="rId9"/>
    <p:sldId id="295" r:id="rId10"/>
    <p:sldId id="284" r:id="rId11"/>
    <p:sldId id="285" r:id="rId12"/>
    <p:sldId id="287" r:id="rId13"/>
    <p:sldId id="286" r:id="rId14"/>
    <p:sldId id="288" r:id="rId15"/>
    <p:sldId id="289" r:id="rId16"/>
    <p:sldId id="282" r:id="rId17"/>
    <p:sldId id="280" r:id="rId18"/>
    <p:sldId id="276" r:id="rId19"/>
    <p:sldId id="292" r:id="rId20"/>
    <p:sldId id="293" r:id="rId21"/>
    <p:sldId id="297" r:id="rId22"/>
    <p:sldId id="296" r:id="rId23"/>
    <p:sldId id="298" r:id="rId24"/>
    <p:sldId id="283" r:id="rId25"/>
    <p:sldId id="290" r:id="rId26"/>
    <p:sldId id="291" r:id="rId27"/>
    <p:sldId id="275" r:id="rId28"/>
    <p:sldId id="268" r:id="rId29"/>
    <p:sldId id="269" r:id="rId30"/>
    <p:sldId id="270" r:id="rId31"/>
    <p:sldId id="271" r:id="rId32"/>
    <p:sldId id="272" r:id="rId33"/>
    <p:sldId id="266" r:id="rId34"/>
    <p:sldId id="267" r:id="rId35"/>
    <p:sldId id="300" r:id="rId36"/>
    <p:sldId id="299" r:id="rId37"/>
    <p:sldId id="265" r:id="rId38"/>
    <p:sldId id="261" r:id="rId39"/>
    <p:sldId id="301" r:id="rId40"/>
    <p:sldId id="263" r:id="rId41"/>
    <p:sldId id="273" r:id="rId42"/>
    <p:sldId id="279" r:id="rId43"/>
    <p:sldId id="278" r:id="rId44"/>
    <p:sldId id="281"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0" d="100"/>
          <a:sy n="110" d="100"/>
        </p:scale>
        <p:origin x="-3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D912116-A8F8-4C6A-B99F-7323B3B4C53C}" type="datetimeFigureOut">
              <a:rPr lang="en-US"/>
              <a:pPr>
                <a:defRPr/>
              </a:pPr>
              <a:t>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8C35DEF-4C04-4F68-B215-ABB884278A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46EF2-AAAF-4677-9ABF-27044E796650}"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B4F98-4BC1-4BBE-9433-32C91DF8EA8C}"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23775-CE7B-4151-AAA4-1A0F471F92A6}"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4C8951-071E-468F-B18E-FB2F42DFAA5D}"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64A77-9B78-4E0A-B357-0DDDB7F166EF}"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EF4D3-7EB9-4F1B-AD27-3E46493D75CB}"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94003F-C96E-410F-BAA6-0713A4707254}"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33853D-9350-4D84-8681-FE8634CE3DC7}" type="datetimeFigureOut">
              <a:rPr lang="en-US"/>
              <a:pPr>
                <a:defRPr/>
              </a:pPr>
              <a:t>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CEA52-8F02-4B7E-805F-328E4A1ACD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1ECB3C-2BC4-4ECE-8478-ED220E8AED7A}" type="datetimeFigureOut">
              <a:rPr lang="en-US"/>
              <a:pPr>
                <a:defRPr/>
              </a:pPr>
              <a:t>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815D4C-E37F-4F0D-A321-0759EAAC37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51EF76-248D-475C-A2D3-599920A08D16}" type="datetimeFigureOut">
              <a:rPr lang="en-US"/>
              <a:pPr>
                <a:defRPr/>
              </a:pPr>
              <a:t>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B610C-5407-4D54-8ED9-B5BB4EEA75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D58A69E-483D-4048-8837-CF881E35487E}" type="datetimeFigureOut">
              <a:rPr lang="en-US"/>
              <a:pPr>
                <a:defRPr/>
              </a:pPr>
              <a:t>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E8E70D-C581-4886-9468-59AD830645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43BD17-DDAB-4268-A8D1-0FCB3AD22E13}" type="datetimeFigureOut">
              <a:rPr lang="en-US"/>
              <a:pPr>
                <a:defRPr/>
              </a:pPr>
              <a:t>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2E986-4AAE-40C2-8613-29544DEC6C6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B44B0D-FF28-46B2-882C-9AD242CD2716}" type="datetimeFigureOut">
              <a:rPr lang="en-US"/>
              <a:pPr>
                <a:defRPr/>
              </a:pPr>
              <a:t>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7B2C7-2EF6-4B2F-8421-DBF355C59C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F003D3-0BE5-4C2D-9032-9C26FA735063}" type="datetimeFigureOut">
              <a:rPr lang="en-US"/>
              <a:pPr>
                <a:defRPr/>
              </a:pPr>
              <a:t>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62D335-0AAA-43AC-AA9B-E1150B0486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F199F6-89E7-40A9-B25D-CF53482DDB1C}" type="datetimeFigureOut">
              <a:rPr lang="en-US"/>
              <a:pPr>
                <a:defRPr/>
              </a:pPr>
              <a:t>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219C4D-7616-4389-9B22-90F9C0151C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03DF39-0CB4-4C57-9680-20FC1DD073DB}" type="datetimeFigureOut">
              <a:rPr lang="en-US"/>
              <a:pPr>
                <a:defRPr/>
              </a:pPr>
              <a:t>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0240C3-A461-4CE9-8CB6-4A4020D0D9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4854FB-C567-437C-A808-319A2059AB61}" type="datetimeFigureOut">
              <a:rPr lang="en-US"/>
              <a:pPr>
                <a:defRPr/>
              </a:pPr>
              <a:t>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D72D4-DCBB-43EA-B02B-73EADF9E89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FADFDD-29D1-4F52-97B7-931AB19F0918}" type="datetimeFigureOut">
              <a:rPr lang="en-US"/>
              <a:pPr>
                <a:defRPr/>
              </a:pPr>
              <a:t>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3E282-6075-4009-8C2A-B91C9A2B91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B9851570-7A40-4E05-9631-02F28E2A3AE5}" type="datetimeFigureOut">
              <a:rPr lang="en-US"/>
              <a:pPr>
                <a:defRPr/>
              </a:pPr>
              <a:t>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4BE35B5-CBCA-4897-AAC6-77C6BC63D1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hosted.xamai.ca/confbias/index.ph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money.cnn.com/" TargetMode="Externa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hyperlink" Target="http://coins.thefuntimesguide.com/images/blogs/presidential-dollar-coin-reverse-statue-of-liberty-public-domain.p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hyperlink" Target="mailto:aserwer@fortunemail.com" TargetMode="External"/><Relationship Id="rId4" Type="http://schemas.openxmlformats.org/officeDocument/2006/relationships/hyperlink" Target="http://money.cnn.com/" TargetMode="External"/><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762000" y="1371600"/>
            <a:ext cx="7772400" cy="1470025"/>
          </a:xfrm>
        </p:spPr>
        <p:txBody>
          <a:bodyPr/>
          <a:lstStyle/>
          <a:p>
            <a:pPr eaLnBrk="1" hangingPunct="1"/>
            <a:r>
              <a:rPr lang="en-US" smtClean="0"/>
              <a:t>UUCF Summer RE 2011</a:t>
            </a:r>
          </a:p>
        </p:txBody>
      </p:sp>
      <p:sp>
        <p:nvSpPr>
          <p:cNvPr id="14338" name="Subtitle 2"/>
          <p:cNvSpPr>
            <a:spLocks noGrp="1"/>
          </p:cNvSpPr>
          <p:nvPr>
            <p:ph type="subTitle" idx="1"/>
          </p:nvPr>
        </p:nvSpPr>
        <p:spPr>
          <a:xfrm>
            <a:off x="1447800" y="2895600"/>
            <a:ext cx="6400800" cy="1752600"/>
          </a:xfrm>
        </p:spPr>
        <p:txBody>
          <a:bodyPr/>
          <a:lstStyle/>
          <a:p>
            <a:pPr eaLnBrk="1" hangingPunct="1">
              <a:lnSpc>
                <a:spcPct val="90000"/>
              </a:lnSpc>
            </a:pPr>
            <a:r>
              <a:rPr lang="en-US" sz="4100" smtClean="0">
                <a:solidFill>
                  <a:srgbClr val="C00000"/>
                </a:solidFill>
              </a:rPr>
              <a:t>Brain Glitches</a:t>
            </a:r>
          </a:p>
          <a:p>
            <a:pPr eaLnBrk="1" hangingPunct="1">
              <a:lnSpc>
                <a:spcPct val="90000"/>
              </a:lnSpc>
            </a:pPr>
            <a:endParaRPr lang="en-US" sz="3000" smtClean="0">
              <a:solidFill>
                <a:srgbClr val="C00000"/>
              </a:solidFill>
            </a:endParaRPr>
          </a:p>
          <a:p>
            <a:pPr eaLnBrk="1" hangingPunct="1">
              <a:lnSpc>
                <a:spcPct val="90000"/>
              </a:lnSpc>
            </a:pPr>
            <a:r>
              <a:rPr lang="en-US" sz="3000" smtClean="0">
                <a:solidFill>
                  <a:srgbClr val="0070C0"/>
                </a:solidFill>
              </a:rPr>
              <a:t>Session 1: Confirmation Bias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Politics</a:t>
            </a:r>
          </a:p>
        </p:txBody>
      </p:sp>
      <p:sp>
        <p:nvSpPr>
          <p:cNvPr id="23554" name="Content Placeholder 2"/>
          <p:cNvSpPr>
            <a:spLocks noGrp="1"/>
          </p:cNvSpPr>
          <p:nvPr>
            <p:ph idx="1"/>
          </p:nvPr>
        </p:nvSpPr>
        <p:spPr>
          <a:xfrm>
            <a:off x="457200" y="5410200"/>
            <a:ext cx="8229600" cy="715963"/>
          </a:xfrm>
        </p:spPr>
        <p:txBody>
          <a:bodyPr/>
          <a:lstStyle/>
          <a:p>
            <a:pPr algn="ctr" eaLnBrk="1" hangingPunct="1"/>
            <a:r>
              <a:rPr lang="en-US" smtClean="0"/>
              <a:t>Who’s right and who’s an idiot?</a:t>
            </a:r>
          </a:p>
        </p:txBody>
      </p:sp>
      <p:pic>
        <p:nvPicPr>
          <p:cNvPr id="23555" name="Picture 2" descr="http://blogs.abcnews.com/photos/uncategorized/2009/01/29/ap_palin_obama_081003_main.jpg"/>
          <p:cNvPicPr>
            <a:picLocks noChangeAspect="1" noChangeArrowheads="1"/>
          </p:cNvPicPr>
          <p:nvPr/>
        </p:nvPicPr>
        <p:blipFill>
          <a:blip r:embed="rId2"/>
          <a:srcRect/>
          <a:stretch>
            <a:fillRect/>
          </a:stretch>
        </p:blipFill>
        <p:spPr bwMode="auto">
          <a:xfrm>
            <a:off x="2133600" y="1447800"/>
            <a:ext cx="492442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Opinion</a:t>
            </a:r>
          </a:p>
        </p:txBody>
      </p:sp>
      <p:sp>
        <p:nvSpPr>
          <p:cNvPr id="24578" name="Content Placeholder 2"/>
          <p:cNvSpPr>
            <a:spLocks noGrp="1"/>
          </p:cNvSpPr>
          <p:nvPr>
            <p:ph idx="1"/>
          </p:nvPr>
        </p:nvSpPr>
        <p:spPr>
          <a:xfrm>
            <a:off x="457200" y="5410200"/>
            <a:ext cx="8229600" cy="715963"/>
          </a:xfrm>
        </p:spPr>
        <p:txBody>
          <a:bodyPr/>
          <a:lstStyle/>
          <a:p>
            <a:pPr algn="ctr" eaLnBrk="1" hangingPunct="1"/>
            <a:r>
              <a:rPr lang="en-US" smtClean="0"/>
              <a:t>Who’s right and who’s an idiot?</a:t>
            </a:r>
          </a:p>
        </p:txBody>
      </p:sp>
      <p:pic>
        <p:nvPicPr>
          <p:cNvPr id="24579" name="Picture 2" descr="http://ewwatchingtv.files.wordpress.com/2011/01/billoreilly-olbermann_l.jpg"/>
          <p:cNvPicPr>
            <a:picLocks noChangeAspect="1" noChangeArrowheads="1"/>
          </p:cNvPicPr>
          <p:nvPr/>
        </p:nvPicPr>
        <p:blipFill>
          <a:blip r:embed="rId2"/>
          <a:srcRect/>
          <a:stretch>
            <a:fillRect/>
          </a:stretch>
        </p:blipFill>
        <p:spPr bwMode="auto">
          <a:xfrm>
            <a:off x="1905000" y="1524000"/>
            <a:ext cx="51054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Science</a:t>
            </a:r>
          </a:p>
        </p:txBody>
      </p:sp>
      <p:sp>
        <p:nvSpPr>
          <p:cNvPr id="25602" name="Content Placeholder 2"/>
          <p:cNvSpPr>
            <a:spLocks noGrp="1"/>
          </p:cNvSpPr>
          <p:nvPr>
            <p:ph idx="1"/>
          </p:nvPr>
        </p:nvSpPr>
        <p:spPr>
          <a:xfrm>
            <a:off x="457200" y="5410200"/>
            <a:ext cx="8229600" cy="715963"/>
          </a:xfrm>
        </p:spPr>
        <p:txBody>
          <a:bodyPr/>
          <a:lstStyle/>
          <a:p>
            <a:pPr algn="ctr" eaLnBrk="1" hangingPunct="1"/>
            <a:r>
              <a:rPr lang="en-US" smtClean="0"/>
              <a:t>Who’s right and who’s an idiot?</a:t>
            </a:r>
          </a:p>
        </p:txBody>
      </p:sp>
      <p:pic>
        <p:nvPicPr>
          <p:cNvPr id="25603" name="Picture 2" descr="http://photo2.si.edu/dino/stegos.gif"/>
          <p:cNvPicPr>
            <a:picLocks noChangeAspect="1" noChangeArrowheads="1"/>
          </p:cNvPicPr>
          <p:nvPr/>
        </p:nvPicPr>
        <p:blipFill>
          <a:blip r:embed="rId2"/>
          <a:srcRect/>
          <a:stretch>
            <a:fillRect/>
          </a:stretch>
        </p:blipFill>
        <p:spPr bwMode="auto">
          <a:xfrm>
            <a:off x="0" y="1295400"/>
            <a:ext cx="4724400" cy="3771900"/>
          </a:xfrm>
          <a:prstGeom prst="rect">
            <a:avLst/>
          </a:prstGeom>
          <a:noFill/>
          <a:ln w="9525">
            <a:noFill/>
            <a:miter lim="800000"/>
            <a:headEnd/>
            <a:tailEnd/>
          </a:ln>
        </p:spPr>
      </p:pic>
      <p:pic>
        <p:nvPicPr>
          <p:cNvPr id="25604" name="Picture 4" descr="http://scrapetv.com/News/News%20Pages/Everyone%20Else/images-6/noahs-ark-landing.jpg"/>
          <p:cNvPicPr>
            <a:picLocks noChangeAspect="1" noChangeArrowheads="1"/>
          </p:cNvPicPr>
          <p:nvPr/>
        </p:nvPicPr>
        <p:blipFill>
          <a:blip r:embed="rId3"/>
          <a:srcRect/>
          <a:stretch>
            <a:fillRect/>
          </a:stretch>
        </p:blipFill>
        <p:spPr bwMode="auto">
          <a:xfrm>
            <a:off x="4724400" y="1295400"/>
            <a:ext cx="4419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Religion</a:t>
            </a:r>
          </a:p>
        </p:txBody>
      </p:sp>
      <p:sp>
        <p:nvSpPr>
          <p:cNvPr id="26626" name="Content Placeholder 2"/>
          <p:cNvSpPr>
            <a:spLocks noGrp="1"/>
          </p:cNvSpPr>
          <p:nvPr>
            <p:ph idx="1"/>
          </p:nvPr>
        </p:nvSpPr>
        <p:spPr>
          <a:xfrm>
            <a:off x="457200" y="5410200"/>
            <a:ext cx="8229600" cy="715963"/>
          </a:xfrm>
        </p:spPr>
        <p:txBody>
          <a:bodyPr/>
          <a:lstStyle/>
          <a:p>
            <a:pPr algn="ctr" eaLnBrk="1" hangingPunct="1"/>
            <a:r>
              <a:rPr lang="en-US" smtClean="0"/>
              <a:t>Who’s right and who’s an idiot?</a:t>
            </a:r>
          </a:p>
        </p:txBody>
      </p:sp>
      <p:pic>
        <p:nvPicPr>
          <p:cNvPr id="26627" name="Picture 2" descr="http://www.uucf.org/system/files/pictures/picture-3.jpg"/>
          <p:cNvPicPr>
            <a:picLocks noChangeAspect="1" noChangeArrowheads="1"/>
          </p:cNvPicPr>
          <p:nvPr/>
        </p:nvPicPr>
        <p:blipFill>
          <a:blip r:embed="rId2"/>
          <a:srcRect/>
          <a:stretch>
            <a:fillRect/>
          </a:stretch>
        </p:blipFill>
        <p:spPr bwMode="auto">
          <a:xfrm>
            <a:off x="533400" y="1676400"/>
            <a:ext cx="2228850" cy="3333750"/>
          </a:xfrm>
          <a:prstGeom prst="rect">
            <a:avLst/>
          </a:prstGeom>
          <a:noFill/>
          <a:ln w="9525">
            <a:noFill/>
            <a:miter lim="800000"/>
            <a:headEnd/>
            <a:tailEnd/>
          </a:ln>
        </p:spPr>
      </p:pic>
      <p:pic>
        <p:nvPicPr>
          <p:cNvPr id="26628" name="Picture 4" descr="http://www.getreligion.org/wp-content/photos/T028273A.jpg"/>
          <p:cNvPicPr>
            <a:picLocks noChangeAspect="1" noChangeArrowheads="1"/>
          </p:cNvPicPr>
          <p:nvPr/>
        </p:nvPicPr>
        <p:blipFill>
          <a:blip r:embed="rId3"/>
          <a:srcRect/>
          <a:stretch>
            <a:fillRect/>
          </a:stretch>
        </p:blipFill>
        <p:spPr bwMode="auto">
          <a:xfrm>
            <a:off x="3048000" y="1752600"/>
            <a:ext cx="2838450" cy="3238500"/>
          </a:xfrm>
          <a:prstGeom prst="rect">
            <a:avLst/>
          </a:prstGeom>
          <a:noFill/>
          <a:ln w="9525">
            <a:noFill/>
            <a:miter lim="800000"/>
            <a:headEnd/>
            <a:tailEnd/>
          </a:ln>
        </p:spPr>
      </p:pic>
      <p:pic>
        <p:nvPicPr>
          <p:cNvPr id="26629" name="Picture 8" descr="http://jonathanturley.files.wordpress.com/2011/05/osama-bin-laden.jpg"/>
          <p:cNvPicPr>
            <a:picLocks noChangeAspect="1" noChangeArrowheads="1"/>
          </p:cNvPicPr>
          <p:nvPr/>
        </p:nvPicPr>
        <p:blipFill>
          <a:blip r:embed="rId4"/>
          <a:srcRect/>
          <a:stretch>
            <a:fillRect/>
          </a:stretch>
        </p:blipFill>
        <p:spPr bwMode="auto">
          <a:xfrm>
            <a:off x="6172200" y="1676400"/>
            <a:ext cx="2514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Who do they listen to?</a:t>
            </a:r>
          </a:p>
        </p:txBody>
      </p:sp>
      <p:pic>
        <p:nvPicPr>
          <p:cNvPr id="27650" name="Picture 2" descr="http://cache.daylife.com/imageserve/0eNW8jI4HM8aJ/610x.jpg"/>
          <p:cNvPicPr>
            <a:picLocks noChangeAspect="1" noChangeArrowheads="1"/>
          </p:cNvPicPr>
          <p:nvPr/>
        </p:nvPicPr>
        <p:blipFill>
          <a:blip r:embed="rId2"/>
          <a:srcRect/>
          <a:stretch>
            <a:fillRect/>
          </a:stretch>
        </p:blipFill>
        <p:spPr bwMode="auto">
          <a:xfrm>
            <a:off x="1143000" y="1447800"/>
            <a:ext cx="7162800"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Who do they listen to?</a:t>
            </a:r>
          </a:p>
        </p:txBody>
      </p:sp>
      <p:pic>
        <p:nvPicPr>
          <p:cNvPr id="28674" name="Picture 2" descr="http://www2.tbo.com/mgmedia/image/500/0/111549/to428-plparnt/"/>
          <p:cNvPicPr>
            <a:picLocks noChangeAspect="1" noChangeArrowheads="1"/>
          </p:cNvPicPr>
          <p:nvPr/>
        </p:nvPicPr>
        <p:blipFill>
          <a:blip r:embed="rId2"/>
          <a:srcRect/>
          <a:stretch>
            <a:fillRect/>
          </a:stretch>
        </p:blipFill>
        <p:spPr bwMode="auto">
          <a:xfrm>
            <a:off x="990600" y="1676400"/>
            <a:ext cx="74549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Confirmation Bias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ea typeface="+mn-ea"/>
                <a:cs typeface="+mn-cs"/>
              </a:rPr>
              <a:t>“Be careful. People like to be told what they already know. Remember that. They get uncomfortable when you tell them new things. New things…well, new things aren’t what they expect. They like to know that, say, a dog will bite a man. That is what dogs do. They don’t want to know that man bites a dog, because the world is not supposed to happen like that. In short, what people think they want is news, but what they really crave is olds…Not news but olds, telling people that what they think they already know is true.”</a:t>
            </a:r>
          </a:p>
          <a:p>
            <a:pPr eaLnBrk="1" fontAlgn="auto" hangingPunct="1">
              <a:spcAft>
                <a:spcPts val="0"/>
              </a:spcAft>
              <a:buFont typeface="Arial" pitchFamily="34" charset="0"/>
              <a:buNone/>
              <a:defRPr/>
            </a:pPr>
            <a:r>
              <a:rPr lang="en-US" dirty="0" smtClean="0">
                <a:ea typeface="+mn-ea"/>
                <a:cs typeface="+mn-cs"/>
              </a:rPr>
              <a:t>Terry </a:t>
            </a:r>
            <a:r>
              <a:rPr lang="en-US" dirty="0" err="1" smtClean="0">
                <a:ea typeface="+mn-ea"/>
                <a:cs typeface="+mn-cs"/>
              </a:rPr>
              <a:t>Pratchett</a:t>
            </a:r>
            <a:r>
              <a:rPr lang="en-US" dirty="0" smtClean="0">
                <a:ea typeface="+mn-ea"/>
                <a:cs typeface="+mn-cs"/>
              </a:rPr>
              <a:t> through the character Lord </a:t>
            </a:r>
            <a:r>
              <a:rPr lang="en-US" dirty="0" err="1" smtClean="0">
                <a:ea typeface="+mn-ea"/>
                <a:cs typeface="+mn-cs"/>
              </a:rPr>
              <a:t>Vetinari</a:t>
            </a:r>
            <a:r>
              <a:rPr lang="en-US" dirty="0" smtClean="0">
                <a:ea typeface="+mn-ea"/>
                <a:cs typeface="+mn-cs"/>
              </a:rPr>
              <a:t> from his novel, “The Truth: a novel of </a:t>
            </a:r>
            <a:r>
              <a:rPr lang="en-US" dirty="0" err="1" smtClean="0">
                <a:ea typeface="+mn-ea"/>
                <a:cs typeface="+mn-cs"/>
              </a:rPr>
              <a:t>Discworld</a:t>
            </a:r>
            <a:endParaRPr lang="en-US" dirty="0" smtClean="0">
              <a:ea typeface="+mn-ea"/>
              <a:cs typeface="+mn-cs"/>
            </a:endParaRPr>
          </a:p>
          <a:p>
            <a:pPr eaLnBrk="1" fontAlgn="auto" hangingPunct="1">
              <a:spcAft>
                <a:spcPts val="0"/>
              </a:spcAft>
              <a:buFont typeface="Arial" pitchFamily="34" charset="0"/>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1" name="Picture 2" descr="http://www.orgnet.com/PostDebateBookMap.gif"/>
          <p:cNvPicPr>
            <a:picLocks noChangeAspect="1" noChangeArrowheads="1"/>
          </p:cNvPicPr>
          <p:nvPr/>
        </p:nvPicPr>
        <p:blipFill>
          <a:blip r:embed="rId2"/>
          <a:srcRect/>
          <a:stretch>
            <a:fillRect/>
          </a:stretch>
        </p:blipFill>
        <p:spPr bwMode="auto">
          <a:xfrm>
            <a:off x="230188" y="990600"/>
            <a:ext cx="8723312" cy="5867400"/>
          </a:xfrm>
          <a:prstGeom prst="rect">
            <a:avLst/>
          </a:prstGeom>
          <a:noFill/>
          <a:ln w="9525">
            <a:noFill/>
            <a:miter lim="800000"/>
            <a:headEnd/>
            <a:tailEnd/>
          </a:ln>
        </p:spPr>
      </p:pic>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Book Buying Patterns: Amazon.com, October 2008</a:t>
            </a:r>
            <a:endParaRPr lang="en-US" dirty="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ctrTitle"/>
          </p:nvPr>
        </p:nvSpPr>
        <p:spPr/>
        <p:txBody>
          <a:bodyPr/>
          <a:lstStyle/>
          <a:p>
            <a:pPr eaLnBrk="1" hangingPunct="1"/>
            <a:r>
              <a:rPr lang="en-US" smtClean="0"/>
              <a:t>The confirmation bias game</a:t>
            </a:r>
          </a:p>
        </p:txBody>
      </p:sp>
      <p:sp>
        <p:nvSpPr>
          <p:cNvPr id="3" name="Subtitle 2"/>
          <p:cNvSpPr>
            <a:spLocks noGrp="1"/>
          </p:cNvSpPr>
          <p:nvPr>
            <p:ph type="subTitle" idx="1"/>
          </p:nvPr>
        </p:nvSpPr>
        <p:spPr>
          <a:xfrm>
            <a:off x="1066800" y="3886200"/>
            <a:ext cx="6934200" cy="1295400"/>
          </a:xfrm>
        </p:spPr>
        <p:txBody>
          <a:bodyPr rtlCol="0">
            <a:normAutofit/>
          </a:bodyPr>
          <a:lstStyle/>
          <a:p>
            <a:pPr eaLnBrk="1" fontAlgn="auto" hangingPunct="1">
              <a:spcAft>
                <a:spcPts val="0"/>
              </a:spcAft>
              <a:buFont typeface="Arial" pitchFamily="34" charset="0"/>
              <a:buNone/>
              <a:defRPr/>
            </a:pPr>
            <a:r>
              <a:rPr lang="en-US" sz="2800" dirty="0" smtClean="0">
                <a:ea typeface="+mn-ea"/>
                <a:cs typeface="+mn-cs"/>
                <a:hlinkClick r:id="rId2"/>
              </a:rPr>
              <a:t>http://hosted.xamai.ca/confbias/index.php</a:t>
            </a:r>
            <a:r>
              <a:rPr lang="en-US" sz="2800" dirty="0" smtClean="0">
                <a:ea typeface="+mn-ea"/>
                <a:cs typeface="+mn-cs"/>
              </a:rPr>
              <a:t> </a:t>
            </a:r>
            <a:endParaRPr lang="en-US" sz="2800" dirty="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The Backfire Effect</a:t>
            </a:r>
          </a:p>
        </p:txBody>
      </p:sp>
      <p:sp>
        <p:nvSpPr>
          <p:cNvPr id="32770" name="Content Placeholder 2"/>
          <p:cNvSpPr>
            <a:spLocks noGrp="1"/>
          </p:cNvSpPr>
          <p:nvPr>
            <p:ph idx="1"/>
          </p:nvPr>
        </p:nvSpPr>
        <p:spPr/>
        <p:txBody>
          <a:bodyPr/>
          <a:lstStyle/>
          <a:p>
            <a:pPr eaLnBrk="1" hangingPunct="1"/>
            <a:r>
              <a:rPr lang="en-US" b="1" smtClean="0"/>
              <a:t>The Misconception:</a:t>
            </a:r>
            <a:r>
              <a:rPr lang="en-US" smtClean="0"/>
              <a:t> When your beliefs are challenged with facts, you alter your opinions and incorporate the new information into your thinking.</a:t>
            </a:r>
          </a:p>
          <a:p>
            <a:pPr eaLnBrk="1" hangingPunct="1"/>
            <a:r>
              <a:rPr lang="en-US" b="1" smtClean="0"/>
              <a:t>The Truth:</a:t>
            </a:r>
            <a:r>
              <a:rPr lang="en-US" smtClean="0"/>
              <a:t> When your deepest convictions are challenged by contradictory evidence, your beliefs get stronger.</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1752600"/>
            <a:ext cx="8229600" cy="3048000"/>
          </a:xfrm>
        </p:spPr>
        <p:txBody>
          <a:bodyPr/>
          <a:lstStyle/>
          <a:p>
            <a:pPr eaLnBrk="1" hangingPunct="1"/>
            <a:r>
              <a:rPr lang="en-US" sz="9600" smtClean="0"/>
              <a:t>Bias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pPr eaLnBrk="1" hangingPunct="1"/>
            <a:r>
              <a:rPr lang="en-US" smtClean="0"/>
              <a:t>A recent study</a:t>
            </a:r>
          </a:p>
        </p:txBody>
      </p:sp>
      <p:sp>
        <p:nvSpPr>
          <p:cNvPr id="33794" name="Content Placeholder 2"/>
          <p:cNvSpPr>
            <a:spLocks noGrp="1"/>
          </p:cNvSpPr>
          <p:nvPr>
            <p:ph idx="4294967295"/>
          </p:nvPr>
        </p:nvSpPr>
        <p:spPr>
          <a:xfrm>
            <a:off x="0" y="1447800"/>
            <a:ext cx="8229600" cy="4419600"/>
          </a:xfrm>
        </p:spPr>
        <p:txBody>
          <a:bodyPr anchor="ctr"/>
          <a:lstStyle/>
          <a:p>
            <a:pPr eaLnBrk="1" hangingPunct="1">
              <a:buFont typeface="Arial" pitchFamily="-72" charset="0"/>
              <a:buNone/>
            </a:pPr>
            <a:r>
              <a:rPr lang="en-US" smtClean="0"/>
              <a:t>	In 2006, Brendan Nyhan and Jason Reifler at The University of Michigan and Georgia State University created fake newspaper articles about polarizing political issues. The articles were written in a way which would confirm a widespread misconception about certain ideas in American politics.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762000"/>
            <a:ext cx="8229600" cy="5181600"/>
          </a:xfrm>
        </p:spPr>
        <p:txBody>
          <a:bodyPr anchor="ctr"/>
          <a:lstStyle/>
          <a:p>
            <a:pPr eaLnBrk="1" hangingPunct="1"/>
            <a:r>
              <a:rPr lang="en-US" smtClean="0"/>
              <a:t>    As soon as a person read a fake article, researchers then handed over a true article which corrected the first. For instance, one article suggested the United States found weapons of mass destruction in Iraq. The next said the U.S. never found them, which was the truth.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762000"/>
            <a:ext cx="8229600" cy="5364163"/>
          </a:xfrm>
        </p:spPr>
        <p:txBody>
          <a:bodyPr anchor="ctr"/>
          <a:lstStyle/>
          <a:p>
            <a:pPr eaLnBrk="1" hangingPunct="1"/>
            <a:r>
              <a:rPr lang="en-US" smtClean="0"/>
              <a:t>	Those opposed to the war or who had strong liberal leanings tended to disagree with the original article and accept the second. Those who supported the war and leaned more toward the conservative camp tended to agree with the first article and strongly disagree with the second.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idx="1"/>
          </p:nvPr>
        </p:nvSpPr>
        <p:spPr>
          <a:xfrm>
            <a:off x="457200" y="762000"/>
            <a:ext cx="8229600" cy="5364163"/>
          </a:xfrm>
        </p:spPr>
        <p:txBody>
          <a:bodyPr anchor="ctr"/>
          <a:lstStyle/>
          <a:p>
            <a:pPr eaLnBrk="1" hangingPunct="1"/>
            <a:r>
              <a:rPr lang="en-US" smtClean="0"/>
              <a:t>	These reactions shouldn’t surprise you. What should give you pause though is how conservatives felt about the correction. After reading that there were no WMDs, they reported being even more certain than before there actually were WMDs and their original beliefs were correct.</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Probability</a:t>
            </a:r>
          </a:p>
        </p:txBody>
      </p:sp>
      <p:sp>
        <p:nvSpPr>
          <p:cNvPr id="37890" name="Content Placeholder 2"/>
          <p:cNvSpPr>
            <a:spLocks noGrp="1"/>
          </p:cNvSpPr>
          <p:nvPr>
            <p:ph idx="1"/>
          </p:nvPr>
        </p:nvSpPr>
        <p:spPr/>
        <p:txBody>
          <a:bodyPr/>
          <a:lstStyle/>
          <a:p>
            <a:pPr eaLnBrk="1" hangingPunct="1"/>
            <a:r>
              <a:rPr lang="en-US" smtClean="0"/>
              <a:t>When we don’t understand the probability of an event happening, we’re more likely to see it as significant. </a:t>
            </a:r>
          </a:p>
          <a:p>
            <a:pPr eaLnBrk="1" hangingPunct="1"/>
            <a:r>
              <a:rPr lang="en-US" smtClean="0"/>
              <a:t>Just because a specific event was unlikely does not mean that it’s significant or part of a pattern.  Unlikely things happen all the time.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5081588"/>
            <a:ext cx="9144000" cy="1123950"/>
          </a:xfrm>
        </p:spPr>
        <p:txBody>
          <a:bodyPr rIns="35717" rtlCol="0">
            <a:normAutofit fontScale="90000"/>
          </a:bodyPr>
          <a:lstStyle/>
          <a:p>
            <a:pPr eaLnBrk="1" fontAlgn="auto" hangingPunct="1">
              <a:spcAft>
                <a:spcPts val="0"/>
              </a:spcAft>
              <a:defRPr/>
            </a:pPr>
            <a:r>
              <a:rPr lang="en-US" smtClean="0">
                <a:ea typeface="+mj-ea"/>
                <a:cs typeface="+mj-cs"/>
              </a:rPr>
              <a:t>Humans trying to emulate random sequences will almost never place more than four heads (or tails) in a row.</a:t>
            </a:r>
            <a:endParaRPr lang="en-US" sz="1500" smtClean="0">
              <a:ea typeface="+mj-ea"/>
              <a:cs typeface="+mj-cs"/>
            </a:endParaRPr>
          </a:p>
        </p:txBody>
      </p:sp>
      <p:pic>
        <p:nvPicPr>
          <p:cNvPr id="38914" name="Picture 3"/>
          <p:cNvPicPr>
            <a:picLocks noChangeArrowheads="1"/>
          </p:cNvPicPr>
          <p:nvPr/>
        </p:nvPicPr>
        <p:blipFill>
          <a:blip r:embed="rId3"/>
          <a:srcRect/>
          <a:stretch>
            <a:fillRect/>
          </a:stretch>
        </p:blipFill>
        <p:spPr bwMode="auto">
          <a:xfrm>
            <a:off x="762000" y="0"/>
            <a:ext cx="7543800" cy="46482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0" y="5081588"/>
            <a:ext cx="9144000" cy="1123950"/>
          </a:xfrm>
        </p:spPr>
        <p:txBody>
          <a:bodyPr rIns="35717" rtlCol="0">
            <a:normAutofit fontScale="90000"/>
          </a:bodyPr>
          <a:lstStyle/>
          <a:p>
            <a:pPr eaLnBrk="1" fontAlgn="auto" hangingPunct="1">
              <a:spcAft>
                <a:spcPts val="0"/>
              </a:spcAft>
              <a:defRPr/>
            </a:pPr>
            <a:r>
              <a:rPr lang="en-US" smtClean="0">
                <a:ea typeface="+mj-ea"/>
                <a:cs typeface="+mj-cs"/>
              </a:rPr>
              <a:t>In a true random generation, the probability of at least one string of 5 or more identical outcomes is 0.999 and for a sequence of 6 it is 0.96!</a:t>
            </a:r>
            <a:endParaRPr lang="en-US" sz="1500" smtClean="0">
              <a:ea typeface="+mj-ea"/>
              <a:cs typeface="+mj-cs"/>
            </a:endParaRPr>
          </a:p>
        </p:txBody>
      </p:sp>
      <p:pic>
        <p:nvPicPr>
          <p:cNvPr id="40962" name="Picture 3"/>
          <p:cNvPicPr>
            <a:picLocks noChangeArrowheads="1"/>
          </p:cNvPicPr>
          <p:nvPr/>
        </p:nvPicPr>
        <p:blipFill>
          <a:blip r:embed="rId3"/>
          <a:srcRect/>
          <a:stretch>
            <a:fillRect/>
          </a:stretch>
        </p:blipFill>
        <p:spPr bwMode="auto">
          <a:xfrm>
            <a:off x="1066800" y="0"/>
            <a:ext cx="6753225" cy="433863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2819400" y="3657600"/>
            <a:ext cx="6124575" cy="1681163"/>
          </a:xfrm>
          <a:prstGeom prst="rect">
            <a:avLst/>
          </a:prstGeom>
          <a:solidFill>
            <a:schemeClr val="bg1"/>
          </a:solidFill>
          <a:ln w="9525">
            <a:noFill/>
            <a:miter lim="800000"/>
            <a:headEnd/>
            <a:tailEnd/>
          </a:ln>
        </p:spPr>
        <p:txBody>
          <a:bodyPr lIns="53958" tIns="0" rIns="53958" bIns="0" anchor="ctr">
            <a:prstTxWarp prst="textNoShape">
              <a:avLst/>
            </a:prstTxWarp>
          </a:bodyPr>
          <a:lstStyle/>
          <a:p>
            <a:pPr marL="85725"/>
            <a:r>
              <a:rPr lang="en-US" sz="1800"/>
              <a:t>What do ant colonies, novels and river systems have to do with making money? Ask Bill Miller, the man who's topped the market 15 years running. </a:t>
            </a:r>
          </a:p>
          <a:p>
            <a:pPr marL="85725"/>
            <a:endParaRPr lang="en-US" sz="800">
              <a:latin typeface="Verdana" pitchFamily="-72" charset="0"/>
              <a:ea typeface="Arial" pitchFamily="-72" charset="0"/>
              <a:cs typeface="Arial" pitchFamily="-72" charset="0"/>
            </a:endParaRPr>
          </a:p>
          <a:p>
            <a:pPr marL="85725"/>
            <a:r>
              <a:rPr lang="en-US" sz="1400" b="1">
                <a:latin typeface="Verdana" pitchFamily="-72" charset="0"/>
                <a:ea typeface="Arial" pitchFamily="-72" charset="0"/>
                <a:cs typeface="Arial" pitchFamily="-72" charset="0"/>
              </a:rPr>
              <a:t>Fortune managing editor Andy Serwer reports.</a:t>
            </a:r>
            <a:endParaRPr lang="en-US" sz="1400" b="1">
              <a:ea typeface="Arial" pitchFamily="-72" charset="0"/>
              <a:cs typeface="Arial" pitchFamily="-72" charset="0"/>
            </a:endParaRPr>
          </a:p>
          <a:p>
            <a:pPr marL="85725"/>
            <a:r>
              <a:rPr lang="en-US" sz="1400" b="1">
                <a:latin typeface="Verdana" pitchFamily="-72" charset="0"/>
                <a:ea typeface="Arial" pitchFamily="-72" charset="0"/>
                <a:cs typeface="Arial" pitchFamily="-72" charset="0"/>
              </a:rPr>
              <a:t>November 15 2006: 4:07 PM EST</a:t>
            </a:r>
            <a:endParaRPr lang="en-US" sz="1400"/>
          </a:p>
          <a:p>
            <a:pPr marL="85725"/>
            <a:endParaRPr lang="en-US" sz="1400" b="1">
              <a:ea typeface="Arial" pitchFamily="-72" charset="0"/>
              <a:cs typeface="Arial" pitchFamily="-72" charset="0"/>
            </a:endParaRPr>
          </a:p>
        </p:txBody>
      </p:sp>
      <p:sp>
        <p:nvSpPr>
          <p:cNvPr id="43010" name="Rectangle 11"/>
          <p:cNvSpPr>
            <a:spLocks noChangeArrowheads="1"/>
          </p:cNvSpPr>
          <p:nvPr/>
        </p:nvSpPr>
        <p:spPr bwMode="auto">
          <a:xfrm>
            <a:off x="2924175" y="2895600"/>
            <a:ext cx="6219825" cy="762000"/>
          </a:xfrm>
          <a:prstGeom prst="rect">
            <a:avLst/>
          </a:prstGeom>
          <a:solidFill>
            <a:schemeClr val="bg1"/>
          </a:solidFill>
          <a:ln w="9525">
            <a:noFill/>
            <a:miter lim="800000"/>
            <a:headEnd/>
            <a:tailEnd/>
          </a:ln>
        </p:spPr>
        <p:txBody>
          <a:bodyPr wrap="none" anchor="ctr">
            <a:prstTxWarp prst="textNoShape">
              <a:avLst/>
            </a:prstTxWarp>
          </a:bodyPr>
          <a:lstStyle/>
          <a:p>
            <a:endParaRPr lang="en-US" sz="1800"/>
          </a:p>
        </p:txBody>
      </p:sp>
      <p:pic>
        <p:nvPicPr>
          <p:cNvPr id="43011" name="Picture 2" descr="CNNMoney.com">
            <a:hlinkClick r:id="rId3"/>
          </p:cNvPr>
          <p:cNvPicPr>
            <a:picLocks noChangeAspect="1" noChangeArrowheads="1"/>
          </p:cNvPicPr>
          <p:nvPr/>
        </p:nvPicPr>
        <p:blipFill>
          <a:blip r:embed="rId4"/>
          <a:srcRect/>
          <a:stretch>
            <a:fillRect/>
          </a:stretch>
        </p:blipFill>
        <p:spPr bwMode="auto">
          <a:xfrm>
            <a:off x="3200400" y="2362200"/>
            <a:ext cx="2752725" cy="476250"/>
          </a:xfrm>
          <a:prstGeom prst="rect">
            <a:avLst/>
          </a:prstGeom>
          <a:noFill/>
          <a:ln w="9525">
            <a:noFill/>
            <a:miter lim="800000"/>
            <a:headEnd/>
            <a:tailEnd/>
          </a:ln>
        </p:spPr>
      </p:pic>
      <p:sp>
        <p:nvSpPr>
          <p:cNvPr id="43012" name="TextBox 9"/>
          <p:cNvSpPr txBox="1">
            <a:spLocks noChangeArrowheads="1"/>
          </p:cNvSpPr>
          <p:nvPr/>
        </p:nvSpPr>
        <p:spPr bwMode="auto">
          <a:xfrm>
            <a:off x="1828800" y="3657600"/>
            <a:ext cx="6172200" cy="366713"/>
          </a:xfrm>
          <a:prstGeom prst="rect">
            <a:avLst/>
          </a:prstGeom>
          <a:noFill/>
          <a:ln w="9525">
            <a:noFill/>
            <a:miter lim="800000"/>
            <a:headEnd/>
            <a:tailEnd/>
          </a:ln>
        </p:spPr>
        <p:txBody>
          <a:bodyPr>
            <a:prstTxWarp prst="textNoShape">
              <a:avLst/>
            </a:prstTxWarp>
            <a:spAutoFit/>
          </a:bodyPr>
          <a:lstStyle/>
          <a:p>
            <a:endParaRPr lang="en-US" sz="1800"/>
          </a:p>
        </p:txBody>
      </p:sp>
      <p:pic>
        <p:nvPicPr>
          <p:cNvPr id="43013" name="Picture 6" descr="bill_miller.03.jpg"/>
          <p:cNvPicPr>
            <a:picLocks noChangeAspect="1" noChangeArrowheads="1"/>
          </p:cNvPicPr>
          <p:nvPr/>
        </p:nvPicPr>
        <p:blipFill>
          <a:blip r:embed="rId5"/>
          <a:srcRect/>
          <a:stretch>
            <a:fillRect/>
          </a:stretch>
        </p:blipFill>
        <p:spPr bwMode="auto">
          <a:xfrm>
            <a:off x="0" y="2057400"/>
            <a:ext cx="2817813" cy="2895600"/>
          </a:xfrm>
          <a:prstGeom prst="rect">
            <a:avLst/>
          </a:prstGeom>
          <a:noFill/>
          <a:ln w="9525">
            <a:noFill/>
            <a:miter lim="800000"/>
            <a:headEnd/>
            <a:tailEnd/>
          </a:ln>
        </p:spPr>
      </p:pic>
      <p:sp>
        <p:nvSpPr>
          <p:cNvPr id="43014" name="Rectangle 11"/>
          <p:cNvSpPr>
            <a:spLocks noChangeArrowheads="1"/>
          </p:cNvSpPr>
          <p:nvPr/>
        </p:nvSpPr>
        <p:spPr bwMode="auto">
          <a:xfrm>
            <a:off x="2895600" y="3124200"/>
            <a:ext cx="6002338" cy="366713"/>
          </a:xfrm>
          <a:prstGeom prst="rect">
            <a:avLst/>
          </a:prstGeom>
          <a:solidFill>
            <a:schemeClr val="bg1"/>
          </a:solidFill>
          <a:ln w="9525">
            <a:noFill/>
            <a:miter lim="800000"/>
            <a:headEnd/>
            <a:tailEnd/>
          </a:ln>
        </p:spPr>
        <p:txBody>
          <a:bodyPr>
            <a:prstTxWarp prst="textNoShape">
              <a:avLst/>
            </a:prstTxWarp>
            <a:spAutoFit/>
          </a:bodyPr>
          <a:lstStyle/>
          <a:p>
            <a:r>
              <a:rPr lang="en-US" sz="1800" b="1"/>
              <a:t>The greatest money manager of our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11"/>
          <p:cNvSpPr txBox="1">
            <a:spLocks noChangeArrowheads="1"/>
          </p:cNvSpPr>
          <p:nvPr/>
        </p:nvSpPr>
        <p:spPr bwMode="auto">
          <a:xfrm>
            <a:off x="0" y="0"/>
            <a:ext cx="9144000" cy="2057400"/>
          </a:xfrm>
          <a:prstGeom prst="rect">
            <a:avLst/>
          </a:prstGeom>
          <a:solidFill>
            <a:srgbClr val="C9FAFC"/>
          </a:solidFill>
          <a:ln w="9525">
            <a:noFill/>
            <a:miter lim="800000"/>
            <a:headEnd/>
            <a:tailEnd/>
          </a:ln>
        </p:spPr>
        <p:txBody>
          <a:bodyPr anchor="ctr">
            <a:prstTxWarp prst="textNoShape">
              <a:avLst/>
            </a:prstTxWarp>
          </a:bodyPr>
          <a:lstStyle/>
          <a:p>
            <a:r>
              <a:rPr lang="ja-JP" altLang="en-US" sz="4400">
                <a:solidFill>
                  <a:srgbClr val="3F2064"/>
                </a:solidFill>
              </a:rPr>
              <a:t>“</a:t>
            </a:r>
            <a:r>
              <a:rPr lang="en-US" altLang="ja-JP" sz="4400">
                <a:solidFill>
                  <a:srgbClr val="3F2064"/>
                </a:solidFill>
              </a:rPr>
              <a:t>Odds of beating S&amp;P for 13 years straight are </a:t>
            </a:r>
            <a:r>
              <a:rPr lang="en-US" altLang="ja-JP" sz="4400" b="1">
                <a:solidFill>
                  <a:srgbClr val="3F2064"/>
                </a:solidFill>
              </a:rPr>
              <a:t>1</a:t>
            </a:r>
            <a:r>
              <a:rPr lang="en-US" altLang="ja-JP" sz="4400">
                <a:solidFill>
                  <a:srgbClr val="3F2064"/>
                </a:solidFill>
              </a:rPr>
              <a:t> in </a:t>
            </a:r>
            <a:r>
              <a:rPr lang="en-US" altLang="ja-JP" sz="4400" b="1">
                <a:solidFill>
                  <a:srgbClr val="3F2064"/>
                </a:solidFill>
              </a:rPr>
              <a:t>149,012</a:t>
            </a:r>
            <a:r>
              <a:rPr lang="ja-JP" altLang="en-US" sz="4400">
                <a:solidFill>
                  <a:srgbClr val="3F2064"/>
                </a:solidFill>
              </a:rPr>
              <a:t>”</a:t>
            </a:r>
            <a:endParaRPr lang="en-US" sz="4400">
              <a:solidFill>
                <a:srgbClr val="3F2064"/>
              </a:solidFill>
            </a:endParaRPr>
          </a:p>
        </p:txBody>
      </p:sp>
      <p:sp>
        <p:nvSpPr>
          <p:cNvPr id="45058" name="TextBox 12"/>
          <p:cNvSpPr txBox="1">
            <a:spLocks noChangeArrowheads="1"/>
          </p:cNvSpPr>
          <p:nvPr/>
        </p:nvSpPr>
        <p:spPr bwMode="auto">
          <a:xfrm>
            <a:off x="0" y="2667000"/>
            <a:ext cx="9144000" cy="1447800"/>
          </a:xfrm>
          <a:prstGeom prst="rect">
            <a:avLst/>
          </a:prstGeom>
          <a:solidFill>
            <a:srgbClr val="C9FAFC"/>
          </a:solidFill>
          <a:ln w="9525">
            <a:noFill/>
            <a:miter lim="800000"/>
            <a:headEnd/>
            <a:tailEnd/>
          </a:ln>
        </p:spPr>
        <p:txBody>
          <a:bodyPr anchor="ctr">
            <a:prstTxWarp prst="textNoShape">
              <a:avLst/>
            </a:prstTxWarp>
          </a:bodyPr>
          <a:lstStyle/>
          <a:p>
            <a:r>
              <a:rPr lang="ja-JP" altLang="en-US" sz="4400">
                <a:solidFill>
                  <a:srgbClr val="3F2064"/>
                </a:solidFill>
              </a:rPr>
              <a:t>“</a:t>
            </a:r>
            <a:r>
              <a:rPr lang="en-US" altLang="ja-JP" sz="4400">
                <a:solidFill>
                  <a:srgbClr val="3F2064"/>
                </a:solidFill>
              </a:rPr>
              <a:t>Odds of beating S&amp;P the 14</a:t>
            </a:r>
            <a:r>
              <a:rPr lang="en-US" altLang="ja-JP" sz="4400" baseline="30000">
                <a:solidFill>
                  <a:srgbClr val="3F2064"/>
                </a:solidFill>
              </a:rPr>
              <a:t>th</a:t>
            </a:r>
            <a:r>
              <a:rPr lang="en-US" altLang="ja-JP" sz="4400">
                <a:solidFill>
                  <a:srgbClr val="3F2064"/>
                </a:solidFill>
              </a:rPr>
              <a:t> year are </a:t>
            </a:r>
            <a:r>
              <a:rPr lang="en-US" altLang="ja-JP" sz="4400" b="1">
                <a:solidFill>
                  <a:srgbClr val="3F2064"/>
                </a:solidFill>
              </a:rPr>
              <a:t>1</a:t>
            </a:r>
            <a:r>
              <a:rPr lang="en-US" altLang="ja-JP" sz="4400">
                <a:solidFill>
                  <a:srgbClr val="3F2064"/>
                </a:solidFill>
              </a:rPr>
              <a:t> in </a:t>
            </a:r>
            <a:r>
              <a:rPr lang="en-US" altLang="ja-JP" sz="4400" b="1">
                <a:solidFill>
                  <a:srgbClr val="3F2064"/>
                </a:solidFill>
              </a:rPr>
              <a:t>372,529</a:t>
            </a:r>
            <a:r>
              <a:rPr lang="ja-JP" altLang="en-US" sz="4400">
                <a:solidFill>
                  <a:srgbClr val="3F2064"/>
                </a:solidFill>
              </a:rPr>
              <a:t>”</a:t>
            </a:r>
            <a:endParaRPr lang="en-US" sz="4400">
              <a:solidFill>
                <a:srgbClr val="3F2064"/>
              </a:solidFill>
            </a:endParaRPr>
          </a:p>
        </p:txBody>
      </p:sp>
      <p:sp>
        <p:nvSpPr>
          <p:cNvPr id="45059" name="TextBox 8"/>
          <p:cNvSpPr txBox="1">
            <a:spLocks noChangeArrowheads="1"/>
          </p:cNvSpPr>
          <p:nvPr/>
        </p:nvSpPr>
        <p:spPr bwMode="auto">
          <a:xfrm>
            <a:off x="0" y="4648200"/>
            <a:ext cx="9144000" cy="1295400"/>
          </a:xfrm>
          <a:prstGeom prst="rect">
            <a:avLst/>
          </a:prstGeom>
          <a:solidFill>
            <a:srgbClr val="C9FAFC"/>
          </a:solidFill>
          <a:ln w="9525">
            <a:noFill/>
            <a:miter lim="800000"/>
            <a:headEnd/>
            <a:tailEnd/>
          </a:ln>
        </p:spPr>
        <p:txBody>
          <a:bodyPr wrap="none">
            <a:prstTxWarp prst="textNoShape">
              <a:avLst/>
            </a:prstTxWarp>
          </a:bodyPr>
          <a:lstStyle/>
          <a:p>
            <a:r>
              <a:rPr lang="ja-JP" altLang="en-US" sz="4400">
                <a:solidFill>
                  <a:srgbClr val="3F2064"/>
                </a:solidFill>
              </a:rPr>
              <a:t>“</a:t>
            </a:r>
            <a:r>
              <a:rPr lang="en-US" altLang="ja-JP" sz="4400">
                <a:solidFill>
                  <a:srgbClr val="3F2064"/>
                </a:solidFill>
              </a:rPr>
              <a:t>Greatest fund feat in past 40 years</a:t>
            </a:r>
            <a:r>
              <a:rPr lang="ja-JP" altLang="en-US" sz="4400">
                <a:solidFill>
                  <a:srgbClr val="3F2064"/>
                </a:solidFill>
              </a:rPr>
              <a:t>”</a:t>
            </a:r>
            <a:endParaRPr lang="en-US" sz="4400">
              <a:solidFill>
                <a:srgbClr val="3F2064"/>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4038600" y="0"/>
            <a:ext cx="5105400" cy="701675"/>
          </a:xfrm>
          <a:prstGeom prst="rect">
            <a:avLst/>
          </a:prstGeom>
          <a:solidFill>
            <a:schemeClr val="accent3">
              <a:lumMod val="20000"/>
              <a:lumOff val="80000"/>
            </a:schemeClr>
          </a:solid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fontAlgn="auto">
              <a:spcBef>
                <a:spcPts val="0"/>
              </a:spcBef>
              <a:spcAft>
                <a:spcPts val="0"/>
              </a:spcAft>
              <a:defRPr/>
            </a:pPr>
            <a:r>
              <a:rPr lang="en-US" sz="4000" b="1" smtClean="0">
                <a:solidFill>
                  <a:srgbClr val="3F2064"/>
                </a:solidFill>
                <a:latin typeface="Arial" charset="0"/>
                <a:cs typeface="+mn-cs"/>
              </a:rPr>
              <a:t>The Scientific View: </a:t>
            </a:r>
            <a:endParaRPr lang="en-US" sz="4000" smtClean="0">
              <a:solidFill>
                <a:srgbClr val="3F2064"/>
              </a:solidFill>
              <a:latin typeface="Arial" charset="0"/>
              <a:cs typeface="+mn-cs"/>
            </a:endParaRPr>
          </a:p>
        </p:txBody>
      </p:sp>
      <p:sp>
        <p:nvSpPr>
          <p:cNvPr id="41987" name="TextBox 10"/>
          <p:cNvSpPr txBox="1">
            <a:spLocks noChangeArrowheads="1"/>
          </p:cNvSpPr>
          <p:nvPr/>
        </p:nvSpPr>
        <p:spPr bwMode="auto">
          <a:xfrm>
            <a:off x="4038600" y="762000"/>
            <a:ext cx="5105400" cy="3140075"/>
          </a:xfrm>
          <a:prstGeom prst="rect">
            <a:avLst/>
          </a:prstGeom>
          <a:solidFill>
            <a:schemeClr val="accent3">
              <a:lumMod val="20000"/>
              <a:lumOff val="80000"/>
            </a:schemeClr>
          </a:solidFill>
          <a:ln w="9525">
            <a:noFill/>
            <a:miter lim="800000"/>
            <a:headEnd/>
            <a:tailEnd/>
          </a:ln>
        </p:spPr>
        <p:txBody>
          <a:bodyPr>
            <a:spAutoFit/>
          </a:bodyPr>
          <a:lstStyle/>
          <a:p>
            <a:pPr fontAlgn="auto">
              <a:spcBef>
                <a:spcPts val="0"/>
              </a:spcBef>
              <a:spcAft>
                <a:spcPts val="0"/>
              </a:spcAft>
              <a:defRPr/>
            </a:pPr>
            <a:r>
              <a:rPr lang="en-US" sz="4000" i="1" dirty="0">
                <a:solidFill>
                  <a:srgbClr val="3F2064"/>
                </a:solidFill>
                <a:latin typeface="Arial" pitchFamily="34" charset="0"/>
                <a:ea typeface="+mn-ea"/>
                <a:cs typeface="+mn-cs"/>
              </a:rPr>
              <a:t>Assume random 1 in 2 chance </a:t>
            </a:r>
            <a:br>
              <a:rPr lang="en-US" sz="4000" i="1" dirty="0">
                <a:solidFill>
                  <a:srgbClr val="3F2064"/>
                </a:solidFill>
                <a:latin typeface="Arial" pitchFamily="34" charset="0"/>
                <a:ea typeface="+mn-ea"/>
                <a:cs typeface="+mn-cs"/>
              </a:rPr>
            </a:br>
            <a:r>
              <a:rPr lang="en-US" sz="4000" i="1" dirty="0">
                <a:solidFill>
                  <a:srgbClr val="3F2064"/>
                </a:solidFill>
                <a:latin typeface="Arial" pitchFamily="34" charset="0"/>
                <a:ea typeface="+mn-ea"/>
                <a:cs typeface="+mn-cs"/>
              </a:rPr>
              <a:t>of beating S&amp;P per fund manager, </a:t>
            </a:r>
            <a:br>
              <a:rPr lang="en-US" sz="4000" i="1" dirty="0">
                <a:solidFill>
                  <a:srgbClr val="3F2064"/>
                </a:solidFill>
                <a:latin typeface="Arial" pitchFamily="34" charset="0"/>
                <a:ea typeface="+mn-ea"/>
                <a:cs typeface="+mn-cs"/>
              </a:rPr>
            </a:br>
            <a:r>
              <a:rPr lang="en-US" sz="4000" i="1" dirty="0">
                <a:solidFill>
                  <a:srgbClr val="3F2064"/>
                </a:solidFill>
                <a:latin typeface="Arial" pitchFamily="34" charset="0"/>
                <a:ea typeface="+mn-ea"/>
                <a:cs typeface="+mn-cs"/>
              </a:rPr>
              <a:t>each year…</a:t>
            </a:r>
          </a:p>
        </p:txBody>
      </p:sp>
      <p:sp>
        <p:nvSpPr>
          <p:cNvPr id="41988" name="TextBox 12"/>
          <p:cNvSpPr txBox="1">
            <a:spLocks noChangeArrowheads="1"/>
          </p:cNvSpPr>
          <p:nvPr/>
        </p:nvSpPr>
        <p:spPr bwMode="auto">
          <a:xfrm>
            <a:off x="0" y="3962400"/>
            <a:ext cx="9144000" cy="2895600"/>
          </a:xfrm>
          <a:prstGeom prst="rect">
            <a:avLst/>
          </a:prstGeom>
          <a:solidFill>
            <a:srgbClr val="C9FAFC"/>
          </a:solidFill>
          <a:ln w="9525">
            <a:noFill/>
            <a:miter lim="800000"/>
            <a:headEnd/>
            <a:tailEnd/>
          </a:ln>
        </p:spPr>
        <p:txBody>
          <a:bodyPr>
            <a:prstTxWarp prst="textNoShape">
              <a:avLst/>
            </a:prstTxWarp>
          </a:bodyPr>
          <a:lstStyle/>
          <a:p>
            <a:pPr marL="180975">
              <a:tabLst>
                <a:tab pos="6096000" algn="ctr"/>
                <a:tab pos="6642100" algn="l"/>
                <a:tab pos="8696325" algn="r"/>
              </a:tabLst>
            </a:pPr>
            <a:r>
              <a:rPr lang="en-US" sz="4000" b="1" i="1">
                <a:solidFill>
                  <a:srgbClr val="3F2064"/>
                </a:solidFill>
              </a:rPr>
              <a:t>Bill Miller</a:t>
            </a:r>
            <a:r>
              <a:rPr lang="en-US" sz="4000">
                <a:solidFill>
                  <a:srgbClr val="3F2064"/>
                </a:solidFill>
              </a:rPr>
              <a:t> </a:t>
            </a:r>
            <a:br>
              <a:rPr lang="en-US" sz="4000">
                <a:solidFill>
                  <a:srgbClr val="3F2064"/>
                </a:solidFill>
              </a:rPr>
            </a:br>
            <a:r>
              <a:rPr lang="en-US" sz="4000">
                <a:solidFill>
                  <a:srgbClr val="3F2064"/>
                </a:solidFill>
              </a:rPr>
              <a:t>beating the S&amp;P 15 years in a row starting in 1991 = 	1 in 32,768…</a:t>
            </a:r>
          </a:p>
        </p:txBody>
      </p:sp>
      <p:pic>
        <p:nvPicPr>
          <p:cNvPr id="47108" name="Picture 8" descr="http://www.usnews.com/dbimages/master/2625/GR_DA_071217fullsize_allstar.JPG"/>
          <p:cNvPicPr>
            <a:picLocks noChangeAspect="1" noChangeArrowheads="1"/>
          </p:cNvPicPr>
          <p:nvPr/>
        </p:nvPicPr>
        <p:blipFill>
          <a:blip r:embed="rId3"/>
          <a:srcRect/>
          <a:stretch>
            <a:fillRect/>
          </a:stretch>
        </p:blipFill>
        <p:spPr bwMode="auto">
          <a:xfrm>
            <a:off x="0" y="0"/>
            <a:ext cx="4038600" cy="3013075"/>
          </a:xfrm>
          <a:prstGeom prst="rect">
            <a:avLst/>
          </a:prstGeom>
          <a:noFill/>
          <a:ln w="9525">
            <a:noFill/>
            <a:miter lim="800000"/>
            <a:headEnd/>
            <a:tailEnd/>
          </a:ln>
        </p:spPr>
      </p:pic>
      <p:sp>
        <p:nvSpPr>
          <p:cNvPr id="24582" name="Text Box 13"/>
          <p:cNvSpPr txBox="1">
            <a:spLocks noChangeArrowheads="1"/>
          </p:cNvSpPr>
          <p:nvPr/>
        </p:nvSpPr>
        <p:spPr bwMode="auto">
          <a:xfrm>
            <a:off x="288925" y="3846513"/>
            <a:ext cx="184150" cy="366712"/>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4583" name="Text Box 14"/>
          <p:cNvSpPr txBox="1">
            <a:spLocks noChangeArrowheads="1"/>
          </p:cNvSpPr>
          <p:nvPr/>
        </p:nvSpPr>
        <p:spPr bwMode="auto">
          <a:xfrm>
            <a:off x="190500" y="3505200"/>
            <a:ext cx="1652588" cy="396875"/>
          </a:xfrm>
          <a:prstGeom prst="rect">
            <a:avLst/>
          </a:prstGeom>
          <a:noFill/>
          <a:ln w="9525">
            <a:noFill/>
            <a:miter lim="800000"/>
            <a:headEnd/>
            <a:tailEnd/>
          </a:ln>
        </p:spPr>
        <p:txBody>
          <a:bodyPr wrap="none">
            <a:prstTxWarp prst="textNoShape">
              <a:avLst/>
            </a:prstTxWarp>
            <a:spAutoFit/>
          </a:bodyPr>
          <a:lstStyle/>
          <a:p>
            <a:r>
              <a:rPr lang="en-US" sz="2000">
                <a:ea typeface="Arial" pitchFamily="-72" charset="0"/>
                <a:cs typeface="Arial" pitchFamily="-72" charset="0"/>
              </a:rPr>
              <a:t>Probability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24582"/>
                                        </p:tgtEl>
                                        <p:attrNameLst>
                                          <p:attrName>style.visibility</p:attrName>
                                        </p:attrNameLst>
                                      </p:cBhvr>
                                      <p:to>
                                        <p:strVal val="visible"/>
                                      </p:to>
                                    </p:set>
                                    <p:anim calcmode="lin" valueType="num">
                                      <p:cBhvr additive="base">
                                        <p:cTn id="18" dur="500" fill="hold"/>
                                        <p:tgtEl>
                                          <p:spTgt spid="24582"/>
                                        </p:tgtEl>
                                        <p:attrNameLst>
                                          <p:attrName>ppt_x</p:attrName>
                                        </p:attrNameLst>
                                      </p:cBhvr>
                                      <p:tavLst>
                                        <p:tav tm="0">
                                          <p:val>
                                            <p:strVal val="#ppt_x"/>
                                          </p:val>
                                        </p:tav>
                                        <p:tav tm="100000">
                                          <p:val>
                                            <p:strVal val="#ppt_x"/>
                                          </p:val>
                                        </p:tav>
                                      </p:tavLst>
                                    </p:anim>
                                    <p:anim calcmode="lin" valueType="num">
                                      <p:cBhvr additive="base">
                                        <p:cTn id="19" dur="500" fill="hold"/>
                                        <p:tgtEl>
                                          <p:spTgt spid="24582"/>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4583"/>
                                        </p:tgtEl>
                                        <p:attrNameLst>
                                          <p:attrName>style.visibility</p:attrName>
                                        </p:attrNameLst>
                                      </p:cBhvr>
                                      <p:to>
                                        <p:strVal val="visible"/>
                                      </p:to>
                                    </p:set>
                                    <p:anim calcmode="lin" valueType="num">
                                      <p:cBhvr additive="base">
                                        <p:cTn id="23" dur="500" fill="hold"/>
                                        <p:tgtEl>
                                          <p:spTgt spid="24583"/>
                                        </p:tgtEl>
                                        <p:attrNameLst>
                                          <p:attrName>ppt_x</p:attrName>
                                        </p:attrNameLst>
                                      </p:cBhvr>
                                      <p:tavLst>
                                        <p:tav tm="0">
                                          <p:val>
                                            <p:strVal val="#ppt_x"/>
                                          </p:val>
                                        </p:tav>
                                        <p:tav tm="100000">
                                          <p:val>
                                            <p:strVal val="#ppt_x"/>
                                          </p:val>
                                        </p:tav>
                                      </p:tavLst>
                                    </p:anim>
                                    <p:anim calcmode="lin" valueType="num">
                                      <p:cBhvr additive="base">
                                        <p:cTn id="24"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autoUpdateAnimBg="0"/>
      <p:bldP spid="41988" grpId="0" animBg="1" autoUpdateAnimBg="0"/>
      <p:bldP spid="24582" grpId="0" autoUpdateAnimBg="0"/>
      <p:bldP spid="24583"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What does “bias” mean?</a:t>
            </a:r>
          </a:p>
        </p:txBody>
      </p:sp>
      <p:sp>
        <p:nvSpPr>
          <p:cNvPr id="16386" name="Content Placeholder 2"/>
          <p:cNvSpPr>
            <a:spLocks noGrp="1"/>
          </p:cNvSpPr>
          <p:nvPr>
            <p:ph idx="1"/>
          </p:nvPr>
        </p:nvSpPr>
        <p:spPr/>
        <p:txBody>
          <a:bodyPr/>
          <a:lstStyle/>
          <a:p>
            <a:pPr eaLnBrk="1" hangingPunct="1"/>
            <a:r>
              <a:rPr lang="en-US" b="1" smtClean="0"/>
              <a:t>Bias </a:t>
            </a:r>
            <a:r>
              <a:rPr lang="en-US" smtClean="0"/>
              <a:t>originally referred to a slanted or oblique line.</a:t>
            </a:r>
            <a:endParaRPr lang="en-US" b="1" smtClean="0"/>
          </a:p>
          <a:p>
            <a:pPr eaLnBrk="1" hangingPunct="1"/>
            <a:r>
              <a:rPr lang="en-US" b="1" smtClean="0"/>
              <a:t>Bias</a:t>
            </a:r>
            <a:r>
              <a:rPr lang="en-US" smtClean="0"/>
              <a:t> is an inclination to present or hold a partial perspective at the expense of (possibly equally valid) alternatives</a:t>
            </a:r>
          </a:p>
          <a:p>
            <a:pPr eaLnBrk="1" hangingPunct="1"/>
            <a:r>
              <a:rPr lang="en-US" smtClean="0"/>
              <a:t>(easier) An inclination (often against), a partiality, a prejudice.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9153" name="Group 154"/>
          <p:cNvGrpSpPr>
            <a:grpSpLocks/>
          </p:cNvGrpSpPr>
          <p:nvPr/>
        </p:nvGrpSpPr>
        <p:grpSpPr bwMode="auto">
          <a:xfrm>
            <a:off x="152400" y="1085850"/>
            <a:ext cx="8763000" cy="4359275"/>
            <a:chOff x="152400" y="1219200"/>
            <a:chExt cx="8763000" cy="4359136"/>
          </a:xfrm>
        </p:grpSpPr>
        <p:grpSp>
          <p:nvGrpSpPr>
            <p:cNvPr id="49156" name="Group 140"/>
            <p:cNvGrpSpPr>
              <a:grpSpLocks/>
            </p:cNvGrpSpPr>
            <p:nvPr/>
          </p:nvGrpSpPr>
          <p:grpSpPr bwMode="auto">
            <a:xfrm>
              <a:off x="152400" y="3124200"/>
              <a:ext cx="7924800" cy="609601"/>
              <a:chOff x="304800" y="2667000"/>
              <a:chExt cx="7924800" cy="609601"/>
            </a:xfrm>
          </p:grpSpPr>
          <p:pic>
            <p:nvPicPr>
              <p:cNvPr id="49236"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914400" y="2667000"/>
                <a:ext cx="609600" cy="609601"/>
              </a:xfrm>
              <a:prstGeom prst="rect">
                <a:avLst/>
              </a:prstGeom>
              <a:solidFill>
                <a:schemeClr val="bg1"/>
              </a:solidFill>
              <a:ln w="9525">
                <a:noFill/>
                <a:miter lim="800000"/>
                <a:headEnd/>
                <a:tailEnd/>
              </a:ln>
            </p:spPr>
          </p:pic>
          <p:pic>
            <p:nvPicPr>
              <p:cNvPr id="49237"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04800" y="2667000"/>
                <a:ext cx="609600" cy="609601"/>
              </a:xfrm>
              <a:prstGeom prst="rect">
                <a:avLst/>
              </a:prstGeom>
              <a:solidFill>
                <a:schemeClr val="bg1"/>
              </a:solidFill>
              <a:ln w="9525">
                <a:noFill/>
                <a:miter lim="800000"/>
                <a:headEnd/>
                <a:tailEnd/>
              </a:ln>
            </p:spPr>
          </p:pic>
          <p:grpSp>
            <p:nvGrpSpPr>
              <p:cNvPr id="49238" name="Group 60"/>
              <p:cNvGrpSpPr>
                <a:grpSpLocks/>
              </p:cNvGrpSpPr>
              <p:nvPr/>
            </p:nvGrpSpPr>
            <p:grpSpPr bwMode="auto">
              <a:xfrm>
                <a:off x="7010400" y="2667000"/>
                <a:ext cx="1219200" cy="609601"/>
                <a:chOff x="1752600" y="3810000"/>
                <a:chExt cx="1219200" cy="609601"/>
              </a:xfrm>
            </p:grpSpPr>
            <p:pic>
              <p:nvPicPr>
                <p:cNvPr id="49251"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752600" y="3810000"/>
                  <a:ext cx="609600" cy="609600"/>
                </a:xfrm>
                <a:prstGeom prst="rect">
                  <a:avLst/>
                </a:prstGeom>
                <a:solidFill>
                  <a:schemeClr val="bg1"/>
                </a:solidFill>
                <a:ln w="9525">
                  <a:noFill/>
                  <a:miter lim="800000"/>
                  <a:headEnd/>
                  <a:tailEnd/>
                </a:ln>
              </p:spPr>
            </p:pic>
            <p:pic>
              <p:nvPicPr>
                <p:cNvPr id="4925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362200" y="3810000"/>
                  <a:ext cx="609600" cy="609601"/>
                </a:xfrm>
                <a:prstGeom prst="rect">
                  <a:avLst/>
                </a:prstGeom>
                <a:solidFill>
                  <a:schemeClr val="bg1"/>
                </a:solidFill>
                <a:ln w="9525">
                  <a:noFill/>
                  <a:miter lim="800000"/>
                  <a:headEnd/>
                  <a:tailEnd/>
                </a:ln>
              </p:spPr>
            </p:pic>
          </p:grpSp>
          <p:pic>
            <p:nvPicPr>
              <p:cNvPr id="4923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962400" y="2667000"/>
                <a:ext cx="609600" cy="609601"/>
              </a:xfrm>
              <a:prstGeom prst="rect">
                <a:avLst/>
              </a:prstGeom>
              <a:solidFill>
                <a:schemeClr val="bg1"/>
              </a:solidFill>
              <a:ln w="9525">
                <a:noFill/>
                <a:miter lim="800000"/>
                <a:headEnd/>
                <a:tailEnd/>
              </a:ln>
            </p:spPr>
          </p:pic>
          <p:grpSp>
            <p:nvGrpSpPr>
              <p:cNvPr id="49240" name="Group 66"/>
              <p:cNvGrpSpPr>
                <a:grpSpLocks/>
              </p:cNvGrpSpPr>
              <p:nvPr/>
            </p:nvGrpSpPr>
            <p:grpSpPr bwMode="auto">
              <a:xfrm>
                <a:off x="1524000" y="2667000"/>
                <a:ext cx="2438400" cy="609601"/>
                <a:chOff x="1524000" y="2667000"/>
                <a:chExt cx="2438400" cy="609601"/>
              </a:xfrm>
            </p:grpSpPr>
            <p:pic>
              <p:nvPicPr>
                <p:cNvPr id="49246"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524000" y="2667000"/>
                  <a:ext cx="609600" cy="609600"/>
                </a:xfrm>
                <a:prstGeom prst="rect">
                  <a:avLst/>
                </a:prstGeom>
                <a:solidFill>
                  <a:schemeClr val="bg1"/>
                </a:solidFill>
                <a:ln w="9525">
                  <a:noFill/>
                  <a:miter lim="800000"/>
                  <a:headEnd/>
                  <a:tailEnd/>
                </a:ln>
              </p:spPr>
            </p:pic>
            <p:grpSp>
              <p:nvGrpSpPr>
                <p:cNvPr id="49247" name="Group 61"/>
                <p:cNvGrpSpPr>
                  <a:grpSpLocks/>
                </p:cNvGrpSpPr>
                <p:nvPr/>
              </p:nvGrpSpPr>
              <p:grpSpPr bwMode="auto">
                <a:xfrm>
                  <a:off x="2133600" y="2667000"/>
                  <a:ext cx="1828800" cy="609601"/>
                  <a:chOff x="2133600" y="2667000"/>
                  <a:chExt cx="1828800" cy="609601"/>
                </a:xfrm>
              </p:grpSpPr>
              <p:pic>
                <p:nvPicPr>
                  <p:cNvPr id="49248"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4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50"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pic>
            <p:nvPicPr>
              <p:cNvPr id="49241"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4572000" y="2667000"/>
                <a:ext cx="609600" cy="609601"/>
              </a:xfrm>
              <a:prstGeom prst="rect">
                <a:avLst/>
              </a:prstGeom>
              <a:solidFill>
                <a:schemeClr val="bg1"/>
              </a:solidFill>
              <a:ln w="9525">
                <a:noFill/>
                <a:miter lim="800000"/>
                <a:headEnd/>
                <a:tailEnd/>
              </a:ln>
            </p:spPr>
          </p:pic>
          <p:grpSp>
            <p:nvGrpSpPr>
              <p:cNvPr id="49242" name="Group 91"/>
              <p:cNvGrpSpPr>
                <a:grpSpLocks/>
              </p:cNvGrpSpPr>
              <p:nvPr/>
            </p:nvGrpSpPr>
            <p:grpSpPr bwMode="auto">
              <a:xfrm>
                <a:off x="5181600" y="2667000"/>
                <a:ext cx="1828800" cy="609601"/>
                <a:chOff x="5181600" y="2667000"/>
                <a:chExt cx="1828800" cy="609601"/>
              </a:xfrm>
            </p:grpSpPr>
            <p:pic>
              <p:nvPicPr>
                <p:cNvPr id="49243"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5181600" y="2667000"/>
                  <a:ext cx="609600" cy="609600"/>
                </a:xfrm>
                <a:prstGeom prst="rect">
                  <a:avLst/>
                </a:prstGeom>
                <a:solidFill>
                  <a:schemeClr val="bg1"/>
                </a:solidFill>
                <a:ln w="9525">
                  <a:noFill/>
                  <a:miter lim="800000"/>
                  <a:headEnd/>
                  <a:tailEnd/>
                </a:ln>
              </p:spPr>
            </p:pic>
            <p:pic>
              <p:nvPicPr>
                <p:cNvPr id="49244"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400800" y="2667000"/>
                  <a:ext cx="609600" cy="609600"/>
                </a:xfrm>
                <a:prstGeom prst="rect">
                  <a:avLst/>
                </a:prstGeom>
                <a:solidFill>
                  <a:schemeClr val="bg1"/>
                </a:solidFill>
                <a:ln w="9525">
                  <a:noFill/>
                  <a:miter lim="800000"/>
                  <a:headEnd/>
                  <a:tailEnd/>
                </a:ln>
              </p:spPr>
            </p:pic>
            <p:pic>
              <p:nvPicPr>
                <p:cNvPr id="49245"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791200" y="2667000"/>
                  <a:ext cx="609600" cy="609601"/>
                </a:xfrm>
                <a:prstGeom prst="rect">
                  <a:avLst/>
                </a:prstGeom>
                <a:solidFill>
                  <a:schemeClr val="bg1"/>
                </a:solidFill>
                <a:ln w="9525">
                  <a:noFill/>
                  <a:miter lim="800000"/>
                  <a:headEnd/>
                  <a:tailEnd/>
                </a:ln>
              </p:spPr>
            </p:pic>
          </p:grpSp>
        </p:grpSp>
        <p:grpSp>
          <p:nvGrpSpPr>
            <p:cNvPr id="49157" name="Group 141"/>
            <p:cNvGrpSpPr>
              <a:grpSpLocks/>
            </p:cNvGrpSpPr>
            <p:nvPr/>
          </p:nvGrpSpPr>
          <p:grpSpPr bwMode="auto">
            <a:xfrm>
              <a:off x="152400" y="4038600"/>
              <a:ext cx="7924800" cy="609601"/>
              <a:chOff x="228600" y="3657600"/>
              <a:chExt cx="7924800" cy="609601"/>
            </a:xfrm>
          </p:grpSpPr>
          <p:grpSp>
            <p:nvGrpSpPr>
              <p:cNvPr id="49217" name="Group 67"/>
              <p:cNvGrpSpPr>
                <a:grpSpLocks/>
              </p:cNvGrpSpPr>
              <p:nvPr/>
            </p:nvGrpSpPr>
            <p:grpSpPr bwMode="auto">
              <a:xfrm>
                <a:off x="228600" y="3657600"/>
                <a:ext cx="2438400" cy="609601"/>
                <a:chOff x="1524000" y="2667000"/>
                <a:chExt cx="2438400" cy="609601"/>
              </a:xfrm>
            </p:grpSpPr>
            <p:pic>
              <p:nvPicPr>
                <p:cNvPr id="49231"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524000" y="2667000"/>
                  <a:ext cx="609600" cy="609600"/>
                </a:xfrm>
                <a:prstGeom prst="rect">
                  <a:avLst/>
                </a:prstGeom>
                <a:solidFill>
                  <a:schemeClr val="bg1"/>
                </a:solidFill>
                <a:ln w="9525">
                  <a:noFill/>
                  <a:miter lim="800000"/>
                  <a:headEnd/>
                  <a:tailEnd/>
                </a:ln>
              </p:spPr>
            </p:pic>
            <p:grpSp>
              <p:nvGrpSpPr>
                <p:cNvPr id="49232" name="Group 61"/>
                <p:cNvGrpSpPr>
                  <a:grpSpLocks/>
                </p:cNvGrpSpPr>
                <p:nvPr/>
              </p:nvGrpSpPr>
              <p:grpSpPr bwMode="auto">
                <a:xfrm>
                  <a:off x="2133600" y="2667000"/>
                  <a:ext cx="1828800" cy="609601"/>
                  <a:chOff x="2133600" y="2667000"/>
                  <a:chExt cx="1828800" cy="609601"/>
                </a:xfrm>
              </p:grpSpPr>
              <p:pic>
                <p:nvPicPr>
                  <p:cNvPr id="49233"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34"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35"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grpSp>
            <p:nvGrpSpPr>
              <p:cNvPr id="49218" name="Group 73"/>
              <p:cNvGrpSpPr>
                <a:grpSpLocks/>
              </p:cNvGrpSpPr>
              <p:nvPr/>
            </p:nvGrpSpPr>
            <p:grpSpPr bwMode="auto">
              <a:xfrm>
                <a:off x="5715000" y="3657600"/>
                <a:ext cx="2438400" cy="609601"/>
                <a:chOff x="1524000" y="2667000"/>
                <a:chExt cx="2438400" cy="609601"/>
              </a:xfrm>
            </p:grpSpPr>
            <p:pic>
              <p:nvPicPr>
                <p:cNvPr id="49226"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524000" y="2667000"/>
                  <a:ext cx="609600" cy="609600"/>
                </a:xfrm>
                <a:prstGeom prst="rect">
                  <a:avLst/>
                </a:prstGeom>
                <a:solidFill>
                  <a:schemeClr val="bg1"/>
                </a:solidFill>
                <a:ln w="9525">
                  <a:noFill/>
                  <a:miter lim="800000"/>
                  <a:headEnd/>
                  <a:tailEnd/>
                </a:ln>
              </p:spPr>
            </p:pic>
            <p:grpSp>
              <p:nvGrpSpPr>
                <p:cNvPr id="49227" name="Group 61"/>
                <p:cNvGrpSpPr>
                  <a:grpSpLocks/>
                </p:cNvGrpSpPr>
                <p:nvPr/>
              </p:nvGrpSpPr>
              <p:grpSpPr bwMode="auto">
                <a:xfrm>
                  <a:off x="2133600" y="2667000"/>
                  <a:ext cx="1828800" cy="609601"/>
                  <a:chOff x="2133600" y="2667000"/>
                  <a:chExt cx="1828800" cy="609601"/>
                </a:xfrm>
              </p:grpSpPr>
              <p:pic>
                <p:nvPicPr>
                  <p:cNvPr id="49228"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2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30"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grpSp>
            <p:nvGrpSpPr>
              <p:cNvPr id="49219" name="Group 83"/>
              <p:cNvGrpSpPr>
                <a:grpSpLocks/>
              </p:cNvGrpSpPr>
              <p:nvPr/>
            </p:nvGrpSpPr>
            <p:grpSpPr bwMode="auto">
              <a:xfrm>
                <a:off x="2667000" y="3657600"/>
                <a:ext cx="1828800" cy="609601"/>
                <a:chOff x="2133600" y="2667000"/>
                <a:chExt cx="1828800" cy="609601"/>
              </a:xfrm>
            </p:grpSpPr>
            <p:pic>
              <p:nvPicPr>
                <p:cNvPr id="49223"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24"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25"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nvGrpSpPr>
              <p:cNvPr id="49220" name="Group 98"/>
              <p:cNvGrpSpPr>
                <a:grpSpLocks/>
              </p:cNvGrpSpPr>
              <p:nvPr/>
            </p:nvGrpSpPr>
            <p:grpSpPr bwMode="auto">
              <a:xfrm>
                <a:off x="4495800" y="3657600"/>
                <a:ext cx="1219200" cy="609601"/>
                <a:chOff x="5562600" y="3809999"/>
                <a:chExt cx="1219200" cy="609601"/>
              </a:xfrm>
            </p:grpSpPr>
            <p:pic>
              <p:nvPicPr>
                <p:cNvPr id="49221"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172200" y="3809999"/>
                  <a:ext cx="609600" cy="609600"/>
                </a:xfrm>
                <a:prstGeom prst="rect">
                  <a:avLst/>
                </a:prstGeom>
                <a:solidFill>
                  <a:schemeClr val="bg1"/>
                </a:solidFill>
                <a:ln w="9525">
                  <a:noFill/>
                  <a:miter lim="800000"/>
                  <a:headEnd/>
                  <a:tailEnd/>
                </a:ln>
              </p:spPr>
            </p:pic>
            <p:pic>
              <p:nvPicPr>
                <p:cNvPr id="4922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562600" y="3809999"/>
                  <a:ext cx="609600" cy="609601"/>
                </a:xfrm>
                <a:prstGeom prst="rect">
                  <a:avLst/>
                </a:prstGeom>
                <a:solidFill>
                  <a:schemeClr val="bg1"/>
                </a:solidFill>
                <a:ln w="9525">
                  <a:noFill/>
                  <a:miter lim="800000"/>
                  <a:headEnd/>
                  <a:tailEnd/>
                </a:ln>
              </p:spPr>
            </p:pic>
          </p:grpSp>
        </p:grpSp>
        <p:grpSp>
          <p:nvGrpSpPr>
            <p:cNvPr id="49158" name="Group 138"/>
            <p:cNvGrpSpPr>
              <a:grpSpLocks/>
            </p:cNvGrpSpPr>
            <p:nvPr/>
          </p:nvGrpSpPr>
          <p:grpSpPr bwMode="auto">
            <a:xfrm>
              <a:off x="152400" y="1295400"/>
              <a:ext cx="7924800" cy="609601"/>
              <a:chOff x="304800" y="609600"/>
              <a:chExt cx="7924800" cy="609601"/>
            </a:xfrm>
          </p:grpSpPr>
          <p:grpSp>
            <p:nvGrpSpPr>
              <p:cNvPr id="49199" name="Group 58"/>
              <p:cNvGrpSpPr>
                <a:grpSpLocks/>
              </p:cNvGrpSpPr>
              <p:nvPr/>
            </p:nvGrpSpPr>
            <p:grpSpPr bwMode="auto">
              <a:xfrm>
                <a:off x="2743200" y="609600"/>
                <a:ext cx="1828800" cy="609601"/>
                <a:chOff x="5181600" y="2667000"/>
                <a:chExt cx="1828800" cy="609601"/>
              </a:xfrm>
            </p:grpSpPr>
            <p:pic>
              <p:nvPicPr>
                <p:cNvPr id="49214"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5181600" y="2667000"/>
                  <a:ext cx="609600" cy="609600"/>
                </a:xfrm>
                <a:prstGeom prst="rect">
                  <a:avLst/>
                </a:prstGeom>
                <a:solidFill>
                  <a:schemeClr val="bg1"/>
                </a:solidFill>
                <a:ln w="9525">
                  <a:noFill/>
                  <a:miter lim="800000"/>
                  <a:headEnd/>
                  <a:tailEnd/>
                </a:ln>
              </p:spPr>
            </p:pic>
            <p:pic>
              <p:nvPicPr>
                <p:cNvPr id="49215"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400800" y="2667000"/>
                  <a:ext cx="609600" cy="609600"/>
                </a:xfrm>
                <a:prstGeom prst="rect">
                  <a:avLst/>
                </a:prstGeom>
                <a:solidFill>
                  <a:schemeClr val="bg1"/>
                </a:solidFill>
                <a:ln w="9525">
                  <a:noFill/>
                  <a:miter lim="800000"/>
                  <a:headEnd/>
                  <a:tailEnd/>
                </a:ln>
              </p:spPr>
            </p:pic>
            <p:pic>
              <p:nvPicPr>
                <p:cNvPr id="49216"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791200" y="2667000"/>
                  <a:ext cx="609600" cy="609601"/>
                </a:xfrm>
                <a:prstGeom prst="rect">
                  <a:avLst/>
                </a:prstGeom>
                <a:solidFill>
                  <a:schemeClr val="bg1"/>
                </a:solidFill>
                <a:ln w="9525">
                  <a:noFill/>
                  <a:miter lim="800000"/>
                  <a:headEnd/>
                  <a:tailEnd/>
                </a:ln>
              </p:spPr>
            </p:pic>
          </p:grpSp>
          <p:grpSp>
            <p:nvGrpSpPr>
              <p:cNvPr id="49200" name="Group 79"/>
              <p:cNvGrpSpPr>
                <a:grpSpLocks/>
              </p:cNvGrpSpPr>
              <p:nvPr/>
            </p:nvGrpSpPr>
            <p:grpSpPr bwMode="auto">
              <a:xfrm>
                <a:off x="914400" y="609600"/>
                <a:ext cx="1828800" cy="609601"/>
                <a:chOff x="2133600" y="2667000"/>
                <a:chExt cx="1828800" cy="609601"/>
              </a:xfrm>
            </p:grpSpPr>
            <p:pic>
              <p:nvPicPr>
                <p:cNvPr id="49211"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1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13"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nvGrpSpPr>
              <p:cNvPr id="49201" name="Group 95"/>
              <p:cNvGrpSpPr>
                <a:grpSpLocks/>
              </p:cNvGrpSpPr>
              <p:nvPr/>
            </p:nvGrpSpPr>
            <p:grpSpPr bwMode="auto">
              <a:xfrm>
                <a:off x="7010400" y="609600"/>
                <a:ext cx="1219200" cy="609601"/>
                <a:chOff x="5562600" y="3809999"/>
                <a:chExt cx="1219200" cy="609601"/>
              </a:xfrm>
            </p:grpSpPr>
            <p:pic>
              <p:nvPicPr>
                <p:cNvPr id="49209"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172200" y="3809999"/>
                  <a:ext cx="609600" cy="609600"/>
                </a:xfrm>
                <a:prstGeom prst="rect">
                  <a:avLst/>
                </a:prstGeom>
                <a:solidFill>
                  <a:schemeClr val="bg1"/>
                </a:solidFill>
                <a:ln w="9525">
                  <a:noFill/>
                  <a:miter lim="800000"/>
                  <a:headEnd/>
                  <a:tailEnd/>
                </a:ln>
              </p:spPr>
            </p:pic>
            <p:pic>
              <p:nvPicPr>
                <p:cNvPr id="49210"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562600" y="3809999"/>
                  <a:ext cx="609600" cy="609601"/>
                </a:xfrm>
                <a:prstGeom prst="rect">
                  <a:avLst/>
                </a:prstGeom>
                <a:solidFill>
                  <a:schemeClr val="bg1"/>
                </a:solidFill>
                <a:ln w="9525">
                  <a:noFill/>
                  <a:miter lim="800000"/>
                  <a:headEnd/>
                  <a:tailEnd/>
                </a:ln>
              </p:spPr>
            </p:pic>
          </p:grpSp>
          <p:grpSp>
            <p:nvGrpSpPr>
              <p:cNvPr id="49202" name="Group 101"/>
              <p:cNvGrpSpPr>
                <a:grpSpLocks/>
              </p:cNvGrpSpPr>
              <p:nvPr/>
            </p:nvGrpSpPr>
            <p:grpSpPr bwMode="auto">
              <a:xfrm>
                <a:off x="4572000" y="609600"/>
                <a:ext cx="2438400" cy="609601"/>
                <a:chOff x="1524000" y="2667000"/>
                <a:chExt cx="2438400" cy="609601"/>
              </a:xfrm>
            </p:grpSpPr>
            <p:pic>
              <p:nvPicPr>
                <p:cNvPr id="49204"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524000" y="2667000"/>
                  <a:ext cx="609600" cy="609600"/>
                </a:xfrm>
                <a:prstGeom prst="rect">
                  <a:avLst/>
                </a:prstGeom>
                <a:solidFill>
                  <a:schemeClr val="bg1"/>
                </a:solidFill>
                <a:ln w="9525">
                  <a:noFill/>
                  <a:miter lim="800000"/>
                  <a:headEnd/>
                  <a:tailEnd/>
                </a:ln>
              </p:spPr>
            </p:pic>
            <p:grpSp>
              <p:nvGrpSpPr>
                <p:cNvPr id="49205" name="Group 61"/>
                <p:cNvGrpSpPr>
                  <a:grpSpLocks/>
                </p:cNvGrpSpPr>
                <p:nvPr/>
              </p:nvGrpSpPr>
              <p:grpSpPr bwMode="auto">
                <a:xfrm>
                  <a:off x="2133600" y="2667000"/>
                  <a:ext cx="1828800" cy="609601"/>
                  <a:chOff x="2133600" y="2667000"/>
                  <a:chExt cx="1828800" cy="609601"/>
                </a:xfrm>
              </p:grpSpPr>
              <p:pic>
                <p:nvPicPr>
                  <p:cNvPr id="49206"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207"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208"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pic>
            <p:nvPicPr>
              <p:cNvPr id="49203"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04800" y="609600"/>
                <a:ext cx="609600" cy="609601"/>
              </a:xfrm>
              <a:prstGeom prst="rect">
                <a:avLst/>
              </a:prstGeom>
              <a:solidFill>
                <a:schemeClr val="bg1"/>
              </a:solidFill>
              <a:ln w="9525">
                <a:noFill/>
                <a:miter lim="800000"/>
                <a:headEnd/>
                <a:tailEnd/>
              </a:ln>
            </p:spPr>
          </p:pic>
        </p:grpSp>
        <p:grpSp>
          <p:nvGrpSpPr>
            <p:cNvPr id="49159" name="Group 142"/>
            <p:cNvGrpSpPr>
              <a:grpSpLocks/>
            </p:cNvGrpSpPr>
            <p:nvPr/>
          </p:nvGrpSpPr>
          <p:grpSpPr bwMode="auto">
            <a:xfrm>
              <a:off x="152400" y="4953000"/>
              <a:ext cx="7848600" cy="609601"/>
              <a:chOff x="228600" y="4495800"/>
              <a:chExt cx="7848600" cy="609601"/>
            </a:xfrm>
          </p:grpSpPr>
          <p:pic>
            <p:nvPicPr>
              <p:cNvPr id="49183"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057400" y="4495800"/>
                <a:ext cx="609600" cy="609600"/>
              </a:xfrm>
              <a:prstGeom prst="rect">
                <a:avLst/>
              </a:prstGeom>
              <a:solidFill>
                <a:schemeClr val="bg1"/>
              </a:solidFill>
              <a:ln w="9525">
                <a:noFill/>
                <a:miter lim="800000"/>
                <a:headEnd/>
                <a:tailEnd/>
              </a:ln>
            </p:spPr>
          </p:pic>
          <p:grpSp>
            <p:nvGrpSpPr>
              <p:cNvPr id="49184" name="Group 59"/>
              <p:cNvGrpSpPr>
                <a:grpSpLocks/>
              </p:cNvGrpSpPr>
              <p:nvPr/>
            </p:nvGrpSpPr>
            <p:grpSpPr bwMode="auto">
              <a:xfrm>
                <a:off x="3886200" y="4495800"/>
                <a:ext cx="1219200" cy="609601"/>
                <a:chOff x="5562600" y="3809999"/>
                <a:chExt cx="1219200" cy="609601"/>
              </a:xfrm>
            </p:grpSpPr>
            <p:pic>
              <p:nvPicPr>
                <p:cNvPr id="49197"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172200" y="3809999"/>
                  <a:ext cx="609600" cy="609600"/>
                </a:xfrm>
                <a:prstGeom prst="rect">
                  <a:avLst/>
                </a:prstGeom>
                <a:solidFill>
                  <a:schemeClr val="bg1"/>
                </a:solidFill>
                <a:ln w="9525">
                  <a:noFill/>
                  <a:miter lim="800000"/>
                  <a:headEnd/>
                  <a:tailEnd/>
                </a:ln>
              </p:spPr>
            </p:pic>
            <p:pic>
              <p:nvPicPr>
                <p:cNvPr id="49198"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562600" y="3809999"/>
                  <a:ext cx="609600" cy="609601"/>
                </a:xfrm>
                <a:prstGeom prst="rect">
                  <a:avLst/>
                </a:prstGeom>
                <a:solidFill>
                  <a:schemeClr val="bg1"/>
                </a:solidFill>
                <a:ln w="9525">
                  <a:noFill/>
                  <a:miter lim="800000"/>
                  <a:headEnd/>
                  <a:tailEnd/>
                </a:ln>
              </p:spPr>
            </p:pic>
          </p:grpSp>
          <p:grpSp>
            <p:nvGrpSpPr>
              <p:cNvPr id="49185" name="Group 87"/>
              <p:cNvGrpSpPr>
                <a:grpSpLocks/>
              </p:cNvGrpSpPr>
              <p:nvPr/>
            </p:nvGrpSpPr>
            <p:grpSpPr bwMode="auto">
              <a:xfrm>
                <a:off x="228600" y="4495800"/>
                <a:ext cx="1828800" cy="609601"/>
                <a:chOff x="5181600" y="2667000"/>
                <a:chExt cx="1828800" cy="609601"/>
              </a:xfrm>
            </p:grpSpPr>
            <p:pic>
              <p:nvPicPr>
                <p:cNvPr id="49194"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5181600" y="2667000"/>
                  <a:ext cx="609600" cy="609600"/>
                </a:xfrm>
                <a:prstGeom prst="rect">
                  <a:avLst/>
                </a:prstGeom>
                <a:solidFill>
                  <a:schemeClr val="bg1"/>
                </a:solidFill>
                <a:ln w="9525">
                  <a:noFill/>
                  <a:miter lim="800000"/>
                  <a:headEnd/>
                  <a:tailEnd/>
                </a:ln>
              </p:spPr>
            </p:pic>
            <p:pic>
              <p:nvPicPr>
                <p:cNvPr id="49195"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400800" y="2667000"/>
                  <a:ext cx="609600" cy="609600"/>
                </a:xfrm>
                <a:prstGeom prst="rect">
                  <a:avLst/>
                </a:prstGeom>
                <a:solidFill>
                  <a:schemeClr val="bg1"/>
                </a:solidFill>
                <a:ln w="9525">
                  <a:noFill/>
                  <a:miter lim="800000"/>
                  <a:headEnd/>
                  <a:tailEnd/>
                </a:ln>
              </p:spPr>
            </p:pic>
            <p:pic>
              <p:nvPicPr>
                <p:cNvPr id="49196"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791200" y="2667000"/>
                  <a:ext cx="609600" cy="609601"/>
                </a:xfrm>
                <a:prstGeom prst="rect">
                  <a:avLst/>
                </a:prstGeom>
                <a:solidFill>
                  <a:schemeClr val="bg1"/>
                </a:solidFill>
                <a:ln w="9525">
                  <a:noFill/>
                  <a:miter lim="800000"/>
                  <a:headEnd/>
                  <a:tailEnd/>
                </a:ln>
              </p:spPr>
            </p:pic>
          </p:grpSp>
          <p:pic>
            <p:nvPicPr>
              <p:cNvPr id="49186"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667000" y="4495800"/>
                <a:ext cx="609600" cy="609600"/>
              </a:xfrm>
              <a:prstGeom prst="rect">
                <a:avLst/>
              </a:prstGeom>
              <a:solidFill>
                <a:schemeClr val="bg1"/>
              </a:solidFill>
              <a:ln w="9525">
                <a:noFill/>
                <a:miter lim="800000"/>
                <a:headEnd/>
                <a:tailEnd/>
              </a:ln>
            </p:spPr>
          </p:pic>
          <p:pic>
            <p:nvPicPr>
              <p:cNvPr id="49187"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3276600" y="4495800"/>
                <a:ext cx="609600" cy="609600"/>
              </a:xfrm>
              <a:prstGeom prst="rect">
                <a:avLst/>
              </a:prstGeom>
              <a:solidFill>
                <a:schemeClr val="bg1"/>
              </a:solidFill>
              <a:ln w="9525">
                <a:noFill/>
                <a:miter lim="800000"/>
                <a:headEnd/>
                <a:tailEnd/>
              </a:ln>
            </p:spPr>
          </p:pic>
          <p:pic>
            <p:nvPicPr>
              <p:cNvPr id="49188"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7467600" y="4495800"/>
                <a:ext cx="609600" cy="609601"/>
              </a:xfrm>
              <a:prstGeom prst="rect">
                <a:avLst/>
              </a:prstGeom>
              <a:solidFill>
                <a:schemeClr val="bg1"/>
              </a:solidFill>
              <a:ln w="9525">
                <a:noFill/>
                <a:miter lim="800000"/>
                <a:headEnd/>
                <a:tailEnd/>
              </a:ln>
            </p:spPr>
          </p:pic>
          <p:pic>
            <p:nvPicPr>
              <p:cNvPr id="4918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6858000" y="4495800"/>
                <a:ext cx="609600" cy="609601"/>
              </a:xfrm>
              <a:prstGeom prst="rect">
                <a:avLst/>
              </a:prstGeom>
              <a:solidFill>
                <a:schemeClr val="bg1"/>
              </a:solidFill>
              <a:ln w="9525">
                <a:noFill/>
                <a:miter lim="800000"/>
                <a:headEnd/>
                <a:tailEnd/>
              </a:ln>
            </p:spPr>
          </p:pic>
          <p:grpSp>
            <p:nvGrpSpPr>
              <p:cNvPr id="49190" name="Group 120"/>
              <p:cNvGrpSpPr>
                <a:grpSpLocks/>
              </p:cNvGrpSpPr>
              <p:nvPr/>
            </p:nvGrpSpPr>
            <p:grpSpPr bwMode="auto">
              <a:xfrm>
                <a:off x="5105400" y="4495800"/>
                <a:ext cx="1752600" cy="609601"/>
                <a:chOff x="6096000" y="4343400"/>
                <a:chExt cx="1752600" cy="609601"/>
              </a:xfrm>
            </p:grpSpPr>
            <p:pic>
              <p:nvPicPr>
                <p:cNvPr id="49191"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7239000" y="4343400"/>
                  <a:ext cx="609600" cy="609600"/>
                </a:xfrm>
                <a:prstGeom prst="rect">
                  <a:avLst/>
                </a:prstGeom>
                <a:solidFill>
                  <a:schemeClr val="bg1"/>
                </a:solidFill>
                <a:ln w="9525">
                  <a:noFill/>
                  <a:miter lim="800000"/>
                  <a:headEnd/>
                  <a:tailEnd/>
                </a:ln>
              </p:spPr>
            </p:pic>
            <p:pic>
              <p:nvPicPr>
                <p:cNvPr id="4919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6096000" y="4343400"/>
                  <a:ext cx="609600" cy="609601"/>
                </a:xfrm>
                <a:prstGeom prst="rect">
                  <a:avLst/>
                </a:prstGeom>
                <a:solidFill>
                  <a:schemeClr val="bg1"/>
                </a:solidFill>
                <a:ln w="9525">
                  <a:noFill/>
                  <a:miter lim="800000"/>
                  <a:headEnd/>
                  <a:tailEnd/>
                </a:ln>
              </p:spPr>
            </p:pic>
            <p:pic>
              <p:nvPicPr>
                <p:cNvPr id="49193"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6705600" y="4343400"/>
                  <a:ext cx="609600" cy="609601"/>
                </a:xfrm>
                <a:prstGeom prst="rect">
                  <a:avLst/>
                </a:prstGeom>
                <a:solidFill>
                  <a:schemeClr val="bg1"/>
                </a:solidFill>
                <a:ln w="9525">
                  <a:noFill/>
                  <a:miter lim="800000"/>
                  <a:headEnd/>
                  <a:tailEnd/>
                </a:ln>
              </p:spPr>
            </p:pic>
          </p:grpSp>
        </p:grpSp>
        <p:grpSp>
          <p:nvGrpSpPr>
            <p:cNvPr id="49160" name="Group 139"/>
            <p:cNvGrpSpPr>
              <a:grpSpLocks/>
            </p:cNvGrpSpPr>
            <p:nvPr/>
          </p:nvGrpSpPr>
          <p:grpSpPr bwMode="auto">
            <a:xfrm>
              <a:off x="152400" y="2209800"/>
              <a:ext cx="7924800" cy="609601"/>
              <a:chOff x="304800" y="1676400"/>
              <a:chExt cx="7924800" cy="609601"/>
            </a:xfrm>
          </p:grpSpPr>
          <p:grpSp>
            <p:nvGrpSpPr>
              <p:cNvPr id="49166" name="Group 62"/>
              <p:cNvGrpSpPr>
                <a:grpSpLocks/>
              </p:cNvGrpSpPr>
              <p:nvPr/>
            </p:nvGrpSpPr>
            <p:grpSpPr bwMode="auto">
              <a:xfrm>
                <a:off x="2743200" y="1676400"/>
                <a:ext cx="1828800" cy="609601"/>
                <a:chOff x="2133600" y="2667000"/>
                <a:chExt cx="1828800" cy="609601"/>
              </a:xfrm>
            </p:grpSpPr>
            <p:pic>
              <p:nvPicPr>
                <p:cNvPr id="49180"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181"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18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nvGrpSpPr>
              <p:cNvPr id="49167" name="Group 107"/>
              <p:cNvGrpSpPr>
                <a:grpSpLocks/>
              </p:cNvGrpSpPr>
              <p:nvPr/>
            </p:nvGrpSpPr>
            <p:grpSpPr bwMode="auto">
              <a:xfrm>
                <a:off x="304800" y="1676400"/>
                <a:ext cx="2438400" cy="609601"/>
                <a:chOff x="1524000" y="2667000"/>
                <a:chExt cx="2438400" cy="609601"/>
              </a:xfrm>
            </p:grpSpPr>
            <p:pic>
              <p:nvPicPr>
                <p:cNvPr id="49175"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1524000" y="2667000"/>
                  <a:ext cx="609600" cy="609600"/>
                </a:xfrm>
                <a:prstGeom prst="rect">
                  <a:avLst/>
                </a:prstGeom>
                <a:solidFill>
                  <a:schemeClr val="bg1"/>
                </a:solidFill>
                <a:ln w="9525">
                  <a:noFill/>
                  <a:miter lim="800000"/>
                  <a:headEnd/>
                  <a:tailEnd/>
                </a:ln>
              </p:spPr>
            </p:pic>
            <p:grpSp>
              <p:nvGrpSpPr>
                <p:cNvPr id="49176" name="Group 61"/>
                <p:cNvGrpSpPr>
                  <a:grpSpLocks/>
                </p:cNvGrpSpPr>
                <p:nvPr/>
              </p:nvGrpSpPr>
              <p:grpSpPr bwMode="auto">
                <a:xfrm>
                  <a:off x="2133600" y="2667000"/>
                  <a:ext cx="1828800" cy="609601"/>
                  <a:chOff x="2133600" y="2667000"/>
                  <a:chExt cx="1828800" cy="609601"/>
                </a:xfrm>
              </p:grpSpPr>
              <p:pic>
                <p:nvPicPr>
                  <p:cNvPr id="49177"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2743200" y="2667000"/>
                    <a:ext cx="609600" cy="609600"/>
                  </a:xfrm>
                  <a:prstGeom prst="rect">
                    <a:avLst/>
                  </a:prstGeom>
                  <a:solidFill>
                    <a:schemeClr val="bg1"/>
                  </a:solidFill>
                  <a:ln w="9525">
                    <a:noFill/>
                    <a:miter lim="800000"/>
                    <a:headEnd/>
                    <a:tailEnd/>
                  </a:ln>
                </p:spPr>
              </p:pic>
              <p:pic>
                <p:nvPicPr>
                  <p:cNvPr id="49178"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2133600" y="2667000"/>
                    <a:ext cx="609600" cy="609601"/>
                  </a:xfrm>
                  <a:prstGeom prst="rect">
                    <a:avLst/>
                  </a:prstGeom>
                  <a:solidFill>
                    <a:schemeClr val="bg1"/>
                  </a:solidFill>
                  <a:ln w="9525">
                    <a:noFill/>
                    <a:miter lim="800000"/>
                    <a:headEnd/>
                    <a:tailEnd/>
                  </a:ln>
                </p:spPr>
              </p:pic>
              <p:pic>
                <p:nvPicPr>
                  <p:cNvPr id="4917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3352800" y="2667000"/>
                    <a:ext cx="609600" cy="609601"/>
                  </a:xfrm>
                  <a:prstGeom prst="rect">
                    <a:avLst/>
                  </a:prstGeom>
                  <a:solidFill>
                    <a:schemeClr val="bg1"/>
                  </a:solidFill>
                  <a:ln w="9525">
                    <a:noFill/>
                    <a:miter lim="800000"/>
                    <a:headEnd/>
                    <a:tailEnd/>
                  </a:ln>
                </p:spPr>
              </p:pic>
            </p:grpSp>
          </p:grpSp>
          <p:grpSp>
            <p:nvGrpSpPr>
              <p:cNvPr id="49168" name="Group 128"/>
              <p:cNvGrpSpPr>
                <a:grpSpLocks/>
              </p:cNvGrpSpPr>
              <p:nvPr/>
            </p:nvGrpSpPr>
            <p:grpSpPr bwMode="auto">
              <a:xfrm>
                <a:off x="4572000" y="1676400"/>
                <a:ext cx="1219200" cy="609601"/>
                <a:chOff x="5562600" y="3809999"/>
                <a:chExt cx="1219200" cy="609601"/>
              </a:xfrm>
            </p:grpSpPr>
            <p:pic>
              <p:nvPicPr>
                <p:cNvPr id="49173" name="Picture 2" descr="http://coins.thefuntimesguide.com/images/blogs/george-washington-presidential-dollar-coin-public-domain.png"/>
                <p:cNvPicPr>
                  <a:picLocks noChangeAspect="1" noChangeArrowheads="1"/>
                </p:cNvPicPr>
                <p:nvPr/>
              </p:nvPicPr>
              <p:blipFill>
                <a:blip r:embed="rId4"/>
                <a:srcRect/>
                <a:stretch>
                  <a:fillRect/>
                </a:stretch>
              </p:blipFill>
              <p:spPr bwMode="auto">
                <a:xfrm>
                  <a:off x="6172200" y="3809999"/>
                  <a:ext cx="609600" cy="609600"/>
                </a:xfrm>
                <a:prstGeom prst="rect">
                  <a:avLst/>
                </a:prstGeom>
                <a:solidFill>
                  <a:schemeClr val="bg1"/>
                </a:solidFill>
                <a:ln w="9525">
                  <a:noFill/>
                  <a:miter lim="800000"/>
                  <a:headEnd/>
                  <a:tailEnd/>
                </a:ln>
              </p:spPr>
            </p:pic>
            <p:pic>
              <p:nvPicPr>
                <p:cNvPr id="49174"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562600" y="3809999"/>
                  <a:ext cx="609600" cy="609601"/>
                </a:xfrm>
                <a:prstGeom prst="rect">
                  <a:avLst/>
                </a:prstGeom>
                <a:solidFill>
                  <a:schemeClr val="bg1"/>
                </a:solidFill>
                <a:ln w="9525">
                  <a:noFill/>
                  <a:miter lim="800000"/>
                  <a:headEnd/>
                  <a:tailEnd/>
                </a:ln>
              </p:spPr>
            </p:pic>
          </p:grpSp>
          <p:pic>
            <p:nvPicPr>
              <p:cNvPr id="49169"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6400800" y="1676400"/>
                <a:ext cx="609600" cy="609601"/>
              </a:xfrm>
              <a:prstGeom prst="rect">
                <a:avLst/>
              </a:prstGeom>
              <a:solidFill>
                <a:schemeClr val="bg1"/>
              </a:solidFill>
              <a:ln w="9525">
                <a:noFill/>
                <a:miter lim="800000"/>
                <a:headEnd/>
                <a:tailEnd/>
              </a:ln>
            </p:spPr>
          </p:pic>
          <p:pic>
            <p:nvPicPr>
              <p:cNvPr id="49170"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5791200" y="1676400"/>
                <a:ext cx="609600" cy="609601"/>
              </a:xfrm>
              <a:prstGeom prst="rect">
                <a:avLst/>
              </a:prstGeom>
              <a:solidFill>
                <a:schemeClr val="bg1"/>
              </a:solidFill>
              <a:ln w="9525">
                <a:noFill/>
                <a:miter lim="800000"/>
                <a:headEnd/>
                <a:tailEnd/>
              </a:ln>
            </p:spPr>
          </p:pic>
          <p:pic>
            <p:nvPicPr>
              <p:cNvPr id="49171"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7620000" y="1676400"/>
                <a:ext cx="609600" cy="609601"/>
              </a:xfrm>
              <a:prstGeom prst="rect">
                <a:avLst/>
              </a:prstGeom>
              <a:solidFill>
                <a:schemeClr val="bg1"/>
              </a:solidFill>
              <a:ln w="9525">
                <a:noFill/>
                <a:miter lim="800000"/>
                <a:headEnd/>
                <a:tailEnd/>
              </a:ln>
            </p:spPr>
          </p:pic>
          <p:pic>
            <p:nvPicPr>
              <p:cNvPr id="49172" name="Picture 10" descr="presidential-dollar-coin-reverse-statue-of-liberty-public-domain.png">
                <a:hlinkClick r:id="rId2" tooltip="The reverse side of all President Dollar Coins."/>
              </p:cNvPr>
              <p:cNvPicPr>
                <a:picLocks noChangeAspect="1" noChangeArrowheads="1"/>
              </p:cNvPicPr>
              <p:nvPr/>
            </p:nvPicPr>
            <p:blipFill>
              <a:blip r:embed="rId3"/>
              <a:srcRect/>
              <a:stretch>
                <a:fillRect/>
              </a:stretch>
            </p:blipFill>
            <p:spPr bwMode="auto">
              <a:xfrm>
                <a:off x="7010400" y="1676400"/>
                <a:ext cx="609600" cy="609601"/>
              </a:xfrm>
              <a:prstGeom prst="rect">
                <a:avLst/>
              </a:prstGeom>
              <a:solidFill>
                <a:schemeClr val="bg1"/>
              </a:solidFill>
              <a:ln w="9525">
                <a:noFill/>
                <a:miter lim="800000"/>
                <a:headEnd/>
                <a:tailEnd/>
              </a:ln>
            </p:spPr>
          </p:pic>
        </p:grpSp>
        <p:sp>
          <p:nvSpPr>
            <p:cNvPr id="49161" name="TextBox 148"/>
            <p:cNvSpPr txBox="1">
              <a:spLocks noChangeArrowheads="1"/>
            </p:cNvSpPr>
            <p:nvPr/>
          </p:nvSpPr>
          <p:spPr bwMode="auto">
            <a:xfrm>
              <a:off x="8153400" y="1219200"/>
              <a:ext cx="762000" cy="701653"/>
            </a:xfrm>
            <a:prstGeom prst="rect">
              <a:avLst/>
            </a:prstGeom>
            <a:noFill/>
            <a:ln w="9525">
              <a:noFill/>
              <a:miter lim="800000"/>
              <a:headEnd/>
              <a:tailEnd/>
            </a:ln>
          </p:spPr>
          <p:txBody>
            <a:bodyPr>
              <a:prstTxWarp prst="textNoShape">
                <a:avLst/>
              </a:prstTxWarp>
              <a:spAutoFit/>
            </a:bodyPr>
            <a:lstStyle/>
            <a:p>
              <a:r>
                <a:rPr lang="en-US" sz="4000"/>
                <a:t>…</a:t>
              </a:r>
            </a:p>
          </p:txBody>
        </p:sp>
        <p:sp>
          <p:nvSpPr>
            <p:cNvPr id="49162" name="TextBox 149"/>
            <p:cNvSpPr txBox="1">
              <a:spLocks noChangeArrowheads="1"/>
            </p:cNvSpPr>
            <p:nvPr/>
          </p:nvSpPr>
          <p:spPr bwMode="auto">
            <a:xfrm>
              <a:off x="8153400" y="2133571"/>
              <a:ext cx="762000" cy="701653"/>
            </a:xfrm>
            <a:prstGeom prst="rect">
              <a:avLst/>
            </a:prstGeom>
            <a:noFill/>
            <a:ln w="9525">
              <a:noFill/>
              <a:miter lim="800000"/>
              <a:headEnd/>
              <a:tailEnd/>
            </a:ln>
          </p:spPr>
          <p:txBody>
            <a:bodyPr>
              <a:prstTxWarp prst="textNoShape">
                <a:avLst/>
              </a:prstTxWarp>
              <a:spAutoFit/>
            </a:bodyPr>
            <a:lstStyle/>
            <a:p>
              <a:r>
                <a:rPr lang="en-US" sz="4000"/>
                <a:t>…</a:t>
              </a:r>
            </a:p>
          </p:txBody>
        </p:sp>
        <p:sp>
          <p:nvSpPr>
            <p:cNvPr id="49163" name="TextBox 150"/>
            <p:cNvSpPr txBox="1">
              <a:spLocks noChangeArrowheads="1"/>
            </p:cNvSpPr>
            <p:nvPr/>
          </p:nvSpPr>
          <p:spPr bwMode="auto">
            <a:xfrm>
              <a:off x="8153400" y="3047942"/>
              <a:ext cx="762000" cy="701652"/>
            </a:xfrm>
            <a:prstGeom prst="rect">
              <a:avLst/>
            </a:prstGeom>
            <a:noFill/>
            <a:ln w="9525">
              <a:noFill/>
              <a:miter lim="800000"/>
              <a:headEnd/>
              <a:tailEnd/>
            </a:ln>
          </p:spPr>
          <p:txBody>
            <a:bodyPr>
              <a:prstTxWarp prst="textNoShape">
                <a:avLst/>
              </a:prstTxWarp>
              <a:spAutoFit/>
            </a:bodyPr>
            <a:lstStyle/>
            <a:p>
              <a:r>
                <a:rPr lang="en-US" sz="4000"/>
                <a:t>…</a:t>
              </a:r>
            </a:p>
          </p:txBody>
        </p:sp>
        <p:sp>
          <p:nvSpPr>
            <p:cNvPr id="49164" name="TextBox 151"/>
            <p:cNvSpPr txBox="1">
              <a:spLocks noChangeArrowheads="1"/>
            </p:cNvSpPr>
            <p:nvPr/>
          </p:nvSpPr>
          <p:spPr bwMode="auto">
            <a:xfrm>
              <a:off x="8153400" y="3962313"/>
              <a:ext cx="762000" cy="701652"/>
            </a:xfrm>
            <a:prstGeom prst="rect">
              <a:avLst/>
            </a:prstGeom>
            <a:noFill/>
            <a:ln w="9525">
              <a:noFill/>
              <a:miter lim="800000"/>
              <a:headEnd/>
              <a:tailEnd/>
            </a:ln>
          </p:spPr>
          <p:txBody>
            <a:bodyPr>
              <a:prstTxWarp prst="textNoShape">
                <a:avLst/>
              </a:prstTxWarp>
              <a:spAutoFit/>
            </a:bodyPr>
            <a:lstStyle/>
            <a:p>
              <a:r>
                <a:rPr lang="en-US" sz="4000"/>
                <a:t>…</a:t>
              </a:r>
            </a:p>
          </p:txBody>
        </p:sp>
        <p:sp>
          <p:nvSpPr>
            <p:cNvPr id="49165" name="TextBox 152"/>
            <p:cNvSpPr txBox="1">
              <a:spLocks noChangeArrowheads="1"/>
            </p:cNvSpPr>
            <p:nvPr/>
          </p:nvSpPr>
          <p:spPr bwMode="auto">
            <a:xfrm>
              <a:off x="8153400" y="4876684"/>
              <a:ext cx="762000" cy="701652"/>
            </a:xfrm>
            <a:prstGeom prst="rect">
              <a:avLst/>
            </a:prstGeom>
            <a:noFill/>
            <a:ln w="9525">
              <a:noFill/>
              <a:miter lim="800000"/>
              <a:headEnd/>
              <a:tailEnd/>
            </a:ln>
          </p:spPr>
          <p:txBody>
            <a:bodyPr>
              <a:prstTxWarp prst="textNoShape">
                <a:avLst/>
              </a:prstTxWarp>
              <a:spAutoFit/>
            </a:bodyPr>
            <a:lstStyle/>
            <a:p>
              <a:r>
                <a:rPr lang="en-US" sz="4000"/>
                <a:t>…</a:t>
              </a:r>
            </a:p>
          </p:txBody>
        </p:sp>
      </p:grpSp>
      <p:sp>
        <p:nvSpPr>
          <p:cNvPr id="49154" name="TextBox 153"/>
          <p:cNvSpPr txBox="1">
            <a:spLocks noChangeArrowheads="1"/>
          </p:cNvSpPr>
          <p:nvPr/>
        </p:nvSpPr>
        <p:spPr bwMode="auto">
          <a:xfrm>
            <a:off x="4038600" y="5581650"/>
            <a:ext cx="762000" cy="915988"/>
          </a:xfrm>
          <a:prstGeom prst="rect">
            <a:avLst/>
          </a:prstGeom>
          <a:noFill/>
          <a:ln w="9525">
            <a:noFill/>
            <a:miter lim="800000"/>
            <a:headEnd/>
            <a:tailEnd/>
          </a:ln>
        </p:spPr>
        <p:txBody>
          <a:bodyPr>
            <a:prstTxWarp prst="textNoShape">
              <a:avLst/>
            </a:prstTxWarp>
            <a:spAutoFit/>
          </a:bodyPr>
          <a:lstStyle/>
          <a:p>
            <a:r>
              <a:rPr lang="en-US" sz="1800" b="1"/>
              <a:t>.</a:t>
            </a:r>
          </a:p>
          <a:p>
            <a:r>
              <a:rPr lang="en-US" sz="1800" b="1"/>
              <a:t>.</a:t>
            </a:r>
          </a:p>
          <a:p>
            <a:r>
              <a:rPr lang="en-US" sz="1800" b="1"/>
              <a:t>.</a:t>
            </a:r>
          </a:p>
        </p:txBody>
      </p:sp>
      <p:sp>
        <p:nvSpPr>
          <p:cNvPr id="157" name="TextBox 6"/>
          <p:cNvSpPr txBox="1">
            <a:spLocks noChangeArrowheads="1"/>
          </p:cNvSpPr>
          <p:nvPr/>
        </p:nvSpPr>
        <p:spPr bwMode="auto">
          <a:xfrm>
            <a:off x="0" y="192088"/>
            <a:ext cx="9144000" cy="762000"/>
          </a:xfrm>
          <a:prstGeom prst="rect">
            <a:avLst/>
          </a:prstGeom>
          <a:solidFill>
            <a:schemeClr val="accent3">
              <a:lumMod val="20000"/>
              <a:lumOff val="80000"/>
            </a:schemeClr>
          </a:solid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fontAlgn="auto">
              <a:spcBef>
                <a:spcPts val="0"/>
              </a:spcBef>
              <a:spcAft>
                <a:spcPts val="0"/>
              </a:spcAft>
              <a:defRPr/>
            </a:pPr>
            <a:r>
              <a:rPr lang="en-US" sz="4400" b="1" smtClean="0">
                <a:solidFill>
                  <a:srgbClr val="3F2064"/>
                </a:solidFill>
                <a:latin typeface="Arial" charset="0"/>
                <a:cs typeface="+mn-cs"/>
              </a:rPr>
              <a:t>Thousands of  Managers: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extBox 12"/>
          <p:cNvSpPr txBox="1">
            <a:spLocks noChangeArrowheads="1"/>
          </p:cNvSpPr>
          <p:nvPr/>
        </p:nvSpPr>
        <p:spPr bwMode="auto">
          <a:xfrm>
            <a:off x="0" y="3200400"/>
            <a:ext cx="9144000" cy="3657600"/>
          </a:xfrm>
          <a:prstGeom prst="rect">
            <a:avLst/>
          </a:prstGeom>
          <a:solidFill>
            <a:srgbClr val="C9FAFC"/>
          </a:solidFill>
          <a:ln w="9525">
            <a:noFill/>
            <a:miter lim="800000"/>
            <a:headEnd/>
            <a:tailEnd/>
          </a:ln>
        </p:spPr>
        <p:txBody>
          <a:bodyPr>
            <a:prstTxWarp prst="textNoShape">
              <a:avLst/>
            </a:prstTxWarp>
          </a:bodyPr>
          <a:lstStyle/>
          <a:p>
            <a:pPr marL="180975">
              <a:tabLst>
                <a:tab pos="6096000" algn="ctr"/>
                <a:tab pos="6642100" algn="l"/>
                <a:tab pos="8696325" algn="r"/>
              </a:tabLst>
            </a:pPr>
            <a:r>
              <a:rPr lang="en-US" sz="4000" b="1" i="1">
                <a:solidFill>
                  <a:srgbClr val="3F2064"/>
                </a:solidFill>
              </a:rPr>
              <a:t>Probability of Someone among all the managers</a:t>
            </a:r>
            <a:r>
              <a:rPr lang="en-US" sz="4000" b="1">
                <a:solidFill>
                  <a:srgbClr val="3F2064"/>
                </a:solidFill>
              </a:rPr>
              <a:t> </a:t>
            </a:r>
            <a:r>
              <a:rPr lang="en-US" sz="4000">
                <a:solidFill>
                  <a:srgbClr val="3F2064"/>
                </a:solidFill>
              </a:rPr>
              <a:t>beating the S&amp;P </a:t>
            </a:r>
            <a:r>
              <a:rPr lang="en-US" sz="4000" b="1" i="1">
                <a:solidFill>
                  <a:srgbClr val="3F2064"/>
                </a:solidFill>
              </a:rPr>
              <a:t>15 or more </a:t>
            </a:r>
            <a:r>
              <a:rPr lang="en-US" sz="4000">
                <a:solidFill>
                  <a:srgbClr val="3F2064"/>
                </a:solidFill>
              </a:rPr>
              <a:t>years in a row starting any year in the last </a:t>
            </a:r>
            <a:r>
              <a:rPr lang="en-US" sz="4000" b="1" i="1">
                <a:solidFill>
                  <a:srgbClr val="3F2064"/>
                </a:solidFill>
              </a:rPr>
              <a:t>40 years  </a:t>
            </a:r>
            <a:r>
              <a:rPr lang="en-US" sz="4000">
                <a:solidFill>
                  <a:srgbClr val="3F2064"/>
                </a:solidFill>
              </a:rPr>
              <a:t>= 	???... 3/4 or .75</a:t>
            </a:r>
          </a:p>
        </p:txBody>
      </p:sp>
      <p:sp>
        <p:nvSpPr>
          <p:cNvPr id="5" name="TextBox 10"/>
          <p:cNvSpPr txBox="1">
            <a:spLocks noChangeArrowheads="1"/>
          </p:cNvSpPr>
          <p:nvPr/>
        </p:nvSpPr>
        <p:spPr bwMode="auto">
          <a:xfrm>
            <a:off x="4038600" y="0"/>
            <a:ext cx="5105400" cy="3140075"/>
          </a:xfrm>
          <a:prstGeom prst="rect">
            <a:avLst/>
          </a:prstGeom>
          <a:solidFill>
            <a:schemeClr val="accent3">
              <a:lumMod val="20000"/>
              <a:lumOff val="80000"/>
            </a:schemeClr>
          </a:solidFill>
          <a:ln w="9525">
            <a:noFill/>
            <a:miter lim="800000"/>
            <a:headEnd/>
            <a:tailEnd/>
          </a:ln>
        </p:spPr>
        <p:txBody>
          <a:bodyPr>
            <a:spAutoFit/>
          </a:bodyPr>
          <a:lstStyle/>
          <a:p>
            <a:pPr fontAlgn="auto">
              <a:spcBef>
                <a:spcPts val="0"/>
              </a:spcBef>
              <a:spcAft>
                <a:spcPts val="0"/>
              </a:spcAft>
              <a:defRPr/>
            </a:pPr>
            <a:r>
              <a:rPr lang="en-US" sz="4000" i="1">
                <a:solidFill>
                  <a:srgbClr val="3F2064"/>
                </a:solidFill>
                <a:latin typeface="Arial" pitchFamily="34" charset="0"/>
                <a:ea typeface="+mn-ea"/>
                <a:cs typeface="+mn-cs"/>
              </a:rPr>
              <a:t>Assume random 1 in 2 chance </a:t>
            </a:r>
            <a:br>
              <a:rPr lang="en-US" sz="4000" i="1">
                <a:solidFill>
                  <a:srgbClr val="3F2064"/>
                </a:solidFill>
                <a:latin typeface="Arial" pitchFamily="34" charset="0"/>
                <a:ea typeface="+mn-ea"/>
                <a:cs typeface="+mn-cs"/>
              </a:rPr>
            </a:br>
            <a:r>
              <a:rPr lang="en-US" sz="4000" i="1">
                <a:solidFill>
                  <a:srgbClr val="3F2064"/>
                </a:solidFill>
                <a:latin typeface="Arial" pitchFamily="34" charset="0"/>
                <a:ea typeface="+mn-ea"/>
                <a:cs typeface="+mn-cs"/>
              </a:rPr>
              <a:t>of beating S&amp;P per fund manager, </a:t>
            </a:r>
            <a:br>
              <a:rPr lang="en-US" sz="4000" i="1">
                <a:solidFill>
                  <a:srgbClr val="3F2064"/>
                </a:solidFill>
                <a:latin typeface="Arial" pitchFamily="34" charset="0"/>
                <a:ea typeface="+mn-ea"/>
                <a:cs typeface="+mn-cs"/>
              </a:rPr>
            </a:br>
            <a:r>
              <a:rPr lang="en-US" sz="4000" i="1">
                <a:solidFill>
                  <a:srgbClr val="3F2064"/>
                </a:solidFill>
                <a:latin typeface="Arial" pitchFamily="34" charset="0"/>
                <a:ea typeface="+mn-ea"/>
                <a:cs typeface="+mn-cs"/>
              </a:rPr>
              <a:t>each year…</a:t>
            </a:r>
          </a:p>
        </p:txBody>
      </p:sp>
      <p:pic>
        <p:nvPicPr>
          <p:cNvPr id="50179" name="Picture 8" descr="http://www.usnews.com/dbimages/master/2625/GR_DA_071217fullsize_allstar.JPG"/>
          <p:cNvPicPr>
            <a:picLocks noChangeAspect="1" noChangeArrowheads="1"/>
          </p:cNvPicPr>
          <p:nvPr/>
        </p:nvPicPr>
        <p:blipFill>
          <a:blip r:embed="rId2"/>
          <a:srcRect/>
          <a:stretch>
            <a:fillRect/>
          </a:stretch>
        </p:blipFill>
        <p:spPr bwMode="auto">
          <a:xfrm>
            <a:off x="0" y="0"/>
            <a:ext cx="4038600" cy="301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19"/>
          <p:cNvSpPr>
            <a:spLocks noChangeArrowheads="1"/>
          </p:cNvSpPr>
          <p:nvPr/>
        </p:nvSpPr>
        <p:spPr bwMode="auto">
          <a:xfrm>
            <a:off x="219075" y="3608388"/>
            <a:ext cx="8686800" cy="2335212"/>
          </a:xfrm>
          <a:prstGeom prst="rect">
            <a:avLst/>
          </a:prstGeom>
          <a:solidFill>
            <a:schemeClr val="bg1"/>
          </a:solidFill>
          <a:ln w="9525">
            <a:noFill/>
            <a:miter lim="800000"/>
            <a:headEnd/>
            <a:tailEnd/>
          </a:ln>
        </p:spPr>
        <p:txBody>
          <a:bodyPr wrap="none" anchor="ctr">
            <a:prstTxWarp prst="textNoShape">
              <a:avLst/>
            </a:prstTxWarp>
          </a:bodyPr>
          <a:lstStyle/>
          <a:p>
            <a:endParaRPr lang="en-US" sz="1800"/>
          </a:p>
        </p:txBody>
      </p:sp>
      <p:sp>
        <p:nvSpPr>
          <p:cNvPr id="51202" name="Rectangle 18"/>
          <p:cNvSpPr>
            <a:spLocks noChangeArrowheads="1"/>
          </p:cNvSpPr>
          <p:nvPr/>
        </p:nvSpPr>
        <p:spPr bwMode="auto">
          <a:xfrm>
            <a:off x="228600" y="990600"/>
            <a:ext cx="8686800" cy="1752600"/>
          </a:xfrm>
          <a:prstGeom prst="rect">
            <a:avLst/>
          </a:prstGeom>
          <a:solidFill>
            <a:schemeClr val="bg1"/>
          </a:solidFill>
          <a:ln w="9525">
            <a:noFill/>
            <a:miter lim="800000"/>
            <a:headEnd/>
            <a:tailEnd/>
          </a:ln>
        </p:spPr>
        <p:txBody>
          <a:bodyPr wrap="none" anchor="ctr">
            <a:prstTxWarp prst="textNoShape">
              <a:avLst/>
            </a:prstTxWarp>
          </a:bodyPr>
          <a:lstStyle/>
          <a:p>
            <a:endParaRPr lang="en-US" sz="1800"/>
          </a:p>
        </p:txBody>
      </p:sp>
      <p:graphicFrame>
        <p:nvGraphicFramePr>
          <p:cNvPr id="2" name="Table 1"/>
          <p:cNvGraphicFramePr>
            <a:graphicFrameLocks noGrp="1"/>
          </p:cNvGraphicFramePr>
          <p:nvPr/>
        </p:nvGraphicFramePr>
        <p:xfrm>
          <a:off x="1600200" y="5526088"/>
          <a:ext cx="6096000" cy="274637"/>
        </p:xfrm>
        <a:graphic>
          <a:graphicData uri="http://schemas.openxmlformats.org/drawingml/2006/table">
            <a:tbl>
              <a:tblPr/>
              <a:tblGrid>
                <a:gridCol w="6096000"/>
              </a:tblGrid>
              <a:tr h="274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charset="0"/>
                        <a:ea typeface="ＭＳ Ｐゴシック"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533400" y="5715000"/>
          <a:ext cx="6096000" cy="549275"/>
        </p:xfrm>
        <a:graphic>
          <a:graphicData uri="http://schemas.openxmlformats.org/drawingml/2006/table">
            <a:tbl>
              <a:tblPr/>
              <a:tblGrid>
                <a:gridCol w="6096000"/>
              </a:tblGrid>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rPr>
                        <a:t>By </a:t>
                      </a:r>
                      <a:r>
                        <a:rPr kumimoji="0" lang="en-US" sz="1800" b="0" i="0" u="none" strike="noStrike" cap="none" normalizeH="0" baseline="0">
                          <a:ln>
                            <a:noFill/>
                          </a:ln>
                          <a:solidFill>
                            <a:schemeClr val="tx1"/>
                          </a:solidFill>
                          <a:effectLst/>
                          <a:latin typeface="Times" charset="0"/>
                          <a:ea typeface="ＭＳ Ｐゴシック" charset="0"/>
                          <a:hlinkClick r:id="rId3"/>
                        </a:rPr>
                        <a:t>Andy Serwer</a:t>
                      </a:r>
                      <a:r>
                        <a:rPr kumimoji="0" lang="en-US" sz="1800" b="0" i="0" u="none" strike="noStrike" cap="none" normalizeH="0" baseline="0">
                          <a:ln>
                            <a:noFill/>
                          </a:ln>
                          <a:solidFill>
                            <a:schemeClr val="tx1"/>
                          </a:solidFill>
                          <a:effectLst/>
                          <a:latin typeface="Times" charset="0"/>
                          <a:ea typeface="ＭＳ Ｐゴシック" charset="0"/>
                        </a:rPr>
                        <a:t>, Fortune managing editor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charset="0"/>
                          <a:ea typeface="ＭＳ Ｐゴシック" charset="0"/>
                        </a:rPr>
                        <a:t>November 28 2006: 10:58 AM EST</a:t>
                      </a:r>
                    </a:p>
                  </a:txBody>
                  <a:tcPr marL="0" marR="0" marT="0" marB="0" horzOverflow="overflow">
                    <a:lnL>
                      <a:noFill/>
                    </a:lnL>
                    <a:lnR>
                      <a:noFill/>
                    </a:lnR>
                    <a:lnT>
                      <a:noFill/>
                    </a:lnT>
                    <a:lnB>
                      <a:noFill/>
                    </a:lnB>
                    <a:lnTlToBr>
                      <a:noFill/>
                    </a:lnTlToBr>
                    <a:lnBlToTr>
                      <a:noFill/>
                    </a:lnBlToTr>
                    <a:solidFill>
                      <a:schemeClr val="bg1"/>
                    </a:solidFill>
                  </a:tcPr>
                </a:tc>
              </a:tr>
            </a:tbl>
          </a:graphicData>
        </a:graphic>
      </p:graphicFrame>
      <p:pic>
        <p:nvPicPr>
          <p:cNvPr id="23558" name="Picture 2" descr="CNNMoney.com">
            <a:hlinkClick r:id="rId4"/>
          </p:cNvPr>
          <p:cNvPicPr>
            <a:picLocks noChangeAspect="1" noChangeArrowheads="1"/>
          </p:cNvPicPr>
          <p:nvPr/>
        </p:nvPicPr>
        <p:blipFill>
          <a:blip r:embed="rId5"/>
          <a:srcRect/>
          <a:stretch>
            <a:fillRect/>
          </a:stretch>
        </p:blipFill>
        <p:spPr bwMode="auto">
          <a:xfrm>
            <a:off x="533400" y="3665538"/>
            <a:ext cx="2392363" cy="476250"/>
          </a:xfrm>
          <a:prstGeom prst="rect">
            <a:avLst/>
          </a:prstGeom>
          <a:noFill/>
          <a:ln w="9525">
            <a:noFill/>
            <a:miter lim="800000"/>
            <a:headEnd/>
            <a:tailEnd/>
          </a:ln>
        </p:spPr>
      </p:pic>
      <p:sp>
        <p:nvSpPr>
          <p:cNvPr id="23560" name="Rectangle 10"/>
          <p:cNvSpPr>
            <a:spLocks noChangeArrowheads="1"/>
          </p:cNvSpPr>
          <p:nvPr/>
        </p:nvSpPr>
        <p:spPr bwMode="auto">
          <a:xfrm>
            <a:off x="381000" y="4114800"/>
            <a:ext cx="8305800" cy="1092200"/>
          </a:xfrm>
          <a:prstGeom prst="rect">
            <a:avLst/>
          </a:prstGeom>
          <a:solidFill>
            <a:schemeClr val="bg1"/>
          </a:solidFill>
          <a:ln w="9525">
            <a:noFill/>
            <a:miter lim="800000"/>
            <a:headEnd/>
            <a:tailEnd/>
          </a:ln>
        </p:spPr>
        <p:txBody>
          <a:bodyPr>
            <a:prstTxWarp prst="textNoShape">
              <a:avLst/>
            </a:prstTxWarp>
            <a:spAutoFit/>
          </a:bodyPr>
          <a:lstStyle/>
          <a:p>
            <a:r>
              <a:rPr lang="en-US" sz="3200" b="1">
                <a:latin typeface="Arial Black" pitchFamily="-72" charset="0"/>
              </a:rPr>
              <a:t>Expected 15-year run finally occurs</a:t>
            </a:r>
          </a:p>
          <a:p>
            <a:r>
              <a:rPr lang="en-US" sz="2800" b="1"/>
              <a:t>Bill Miller lucky beneficiary!! </a:t>
            </a:r>
            <a:endParaRPr lang="en-US" sz="2800"/>
          </a:p>
        </p:txBody>
      </p:sp>
      <p:sp>
        <p:nvSpPr>
          <p:cNvPr id="51209" name="Rectangle 11"/>
          <p:cNvSpPr>
            <a:spLocks noChangeArrowheads="1"/>
          </p:cNvSpPr>
          <p:nvPr/>
        </p:nvSpPr>
        <p:spPr bwMode="auto">
          <a:xfrm>
            <a:off x="541338" y="1492250"/>
            <a:ext cx="7551737" cy="549275"/>
          </a:xfrm>
          <a:prstGeom prst="rect">
            <a:avLst/>
          </a:prstGeom>
          <a:solidFill>
            <a:schemeClr val="bg1"/>
          </a:solidFill>
          <a:ln w="9525">
            <a:noFill/>
            <a:miter lim="800000"/>
            <a:headEnd/>
            <a:tailEnd/>
          </a:ln>
        </p:spPr>
        <p:txBody>
          <a:bodyPr wrap="none">
            <a:prstTxWarp prst="textNoShape">
              <a:avLst/>
            </a:prstTxWarp>
            <a:spAutoFit/>
          </a:bodyPr>
          <a:lstStyle/>
          <a:p>
            <a:r>
              <a:rPr lang="en-US" sz="3000" b="1"/>
              <a:t>The greatest money manager of our time</a:t>
            </a:r>
          </a:p>
        </p:txBody>
      </p:sp>
      <p:pic>
        <p:nvPicPr>
          <p:cNvPr id="51210" name="Picture 2" descr="CNNMoney.com">
            <a:hlinkClick r:id="rId4"/>
          </p:cNvPr>
          <p:cNvPicPr>
            <a:picLocks noChangeAspect="1" noChangeArrowheads="1"/>
          </p:cNvPicPr>
          <p:nvPr/>
        </p:nvPicPr>
        <p:blipFill>
          <a:blip r:embed="rId5"/>
          <a:srcRect/>
          <a:stretch>
            <a:fillRect/>
          </a:stretch>
        </p:blipFill>
        <p:spPr bwMode="auto">
          <a:xfrm>
            <a:off x="541338" y="1023938"/>
            <a:ext cx="2752725" cy="476250"/>
          </a:xfrm>
          <a:prstGeom prst="rect">
            <a:avLst/>
          </a:prstGeom>
          <a:noFill/>
          <a:ln w="9525">
            <a:noFill/>
            <a:miter lim="800000"/>
            <a:headEnd/>
            <a:tailEnd/>
          </a:ln>
        </p:spPr>
      </p:pic>
      <p:sp>
        <p:nvSpPr>
          <p:cNvPr id="51211" name="Text Box 13"/>
          <p:cNvSpPr txBox="1">
            <a:spLocks noChangeArrowheads="1"/>
          </p:cNvSpPr>
          <p:nvPr/>
        </p:nvSpPr>
        <p:spPr bwMode="auto">
          <a:xfrm>
            <a:off x="228600" y="0"/>
            <a:ext cx="8915400" cy="838200"/>
          </a:xfrm>
          <a:prstGeom prst="rect">
            <a:avLst/>
          </a:prstGeom>
          <a:solidFill>
            <a:srgbClr val="C9FAFC"/>
          </a:solidFill>
          <a:ln w="9525">
            <a:noFill/>
            <a:miter lim="800000"/>
            <a:headEnd/>
            <a:tailEnd/>
          </a:ln>
        </p:spPr>
        <p:txBody>
          <a:bodyPr wrap="none">
            <a:prstTxWarp prst="textNoShape">
              <a:avLst/>
            </a:prstTxWarp>
          </a:bodyPr>
          <a:lstStyle/>
          <a:p>
            <a:pPr marL="180975"/>
            <a:r>
              <a:rPr lang="en-US" sz="4000">
                <a:solidFill>
                  <a:srgbClr val="3F2064"/>
                </a:solidFill>
              </a:rPr>
              <a:t>Headline should NOT be:</a:t>
            </a:r>
          </a:p>
        </p:txBody>
      </p:sp>
      <p:sp>
        <p:nvSpPr>
          <p:cNvPr id="51212" name="Rectangle 14"/>
          <p:cNvSpPr>
            <a:spLocks noChangeArrowheads="1"/>
          </p:cNvSpPr>
          <p:nvPr/>
        </p:nvSpPr>
        <p:spPr bwMode="auto">
          <a:xfrm>
            <a:off x="228600" y="2819400"/>
            <a:ext cx="8686800" cy="685800"/>
          </a:xfrm>
          <a:prstGeom prst="rect">
            <a:avLst/>
          </a:prstGeom>
          <a:solidFill>
            <a:srgbClr val="C9FAFC"/>
          </a:solidFill>
          <a:ln w="9525">
            <a:noFill/>
            <a:miter lim="800000"/>
            <a:headEnd/>
            <a:tailEnd/>
          </a:ln>
        </p:spPr>
        <p:txBody>
          <a:bodyPr>
            <a:prstTxWarp prst="textNoShape">
              <a:avLst/>
            </a:prstTxWarp>
          </a:bodyPr>
          <a:lstStyle/>
          <a:p>
            <a:pPr marL="180975"/>
            <a:r>
              <a:rPr lang="en-US" sz="4000" b="1">
                <a:solidFill>
                  <a:srgbClr val="3F2064"/>
                </a:solidFill>
              </a:rPr>
              <a:t>But rather…</a:t>
            </a:r>
            <a:endParaRPr lang="en-US" sz="2800" b="1"/>
          </a:p>
        </p:txBody>
      </p:sp>
      <p:sp>
        <p:nvSpPr>
          <p:cNvPr id="51213" name="Text Box 35"/>
          <p:cNvSpPr txBox="1">
            <a:spLocks noChangeArrowheads="1"/>
          </p:cNvSpPr>
          <p:nvPr/>
        </p:nvSpPr>
        <p:spPr bwMode="auto">
          <a:xfrm>
            <a:off x="541338" y="2025650"/>
            <a:ext cx="4440237" cy="641350"/>
          </a:xfrm>
          <a:prstGeom prst="rect">
            <a:avLst/>
          </a:prstGeom>
          <a:solidFill>
            <a:schemeClr val="bg1"/>
          </a:solidFill>
          <a:ln w="9525">
            <a:noFill/>
            <a:miter lim="800000"/>
            <a:headEnd/>
            <a:tailEnd/>
          </a:ln>
        </p:spPr>
        <p:txBody>
          <a:bodyPr wrap="none">
            <a:prstTxWarp prst="textNoShape">
              <a:avLst/>
            </a:prstTxWarp>
            <a:spAutoFit/>
          </a:bodyPr>
          <a:lstStyle/>
          <a:p>
            <a:r>
              <a:rPr lang="en-US" sz="1800"/>
              <a:t>By </a:t>
            </a:r>
            <a:r>
              <a:rPr lang="en-US" sz="1800">
                <a:hlinkClick r:id="rId3"/>
              </a:rPr>
              <a:t>Andy Serwer</a:t>
            </a:r>
            <a:r>
              <a:rPr lang="en-US" sz="1800"/>
              <a:t>, Fortune managing editor</a:t>
            </a:r>
          </a:p>
          <a:p>
            <a:r>
              <a:rPr lang="en-US" sz="1800"/>
              <a:t>November 28 2006: 10:58 AM 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additive="base">
                                        <p:cTn id="17" dur="500" fill="hold"/>
                                        <p:tgtEl>
                                          <p:spTgt spid="23558"/>
                                        </p:tgtEl>
                                        <p:attrNameLst>
                                          <p:attrName>ppt_x</p:attrName>
                                        </p:attrNameLst>
                                      </p:cBhvr>
                                      <p:tavLst>
                                        <p:tav tm="0">
                                          <p:val>
                                            <p:strVal val="#ppt_x"/>
                                          </p:val>
                                        </p:tav>
                                        <p:tav tm="100000">
                                          <p:val>
                                            <p:strVal val="#ppt_x"/>
                                          </p:val>
                                        </p:tav>
                                      </p:tavLst>
                                    </p:anim>
                                    <p:anim calcmode="lin" valueType="num">
                                      <p:cBhvr additive="base">
                                        <p:cTn id="18" dur="500" fill="hold"/>
                                        <p:tgtEl>
                                          <p:spTgt spid="2355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560"/>
                                        </p:tgtEl>
                                        <p:attrNameLst>
                                          <p:attrName>style.visibility</p:attrName>
                                        </p:attrNameLst>
                                      </p:cBhvr>
                                      <p:to>
                                        <p:strVal val="visible"/>
                                      </p:to>
                                    </p:set>
                                    <p:anim calcmode="lin" valueType="num">
                                      <p:cBhvr additive="base">
                                        <p:cTn id="22" dur="500" fill="hold"/>
                                        <p:tgtEl>
                                          <p:spTgt spid="23560"/>
                                        </p:tgtEl>
                                        <p:attrNameLst>
                                          <p:attrName>ppt_x</p:attrName>
                                        </p:attrNameLst>
                                      </p:cBhvr>
                                      <p:tavLst>
                                        <p:tav tm="0">
                                          <p:val>
                                            <p:strVal val="#ppt_x"/>
                                          </p:val>
                                        </p:tav>
                                        <p:tav tm="100000">
                                          <p:val>
                                            <p:strVal val="#ppt_x"/>
                                          </p:val>
                                        </p:tav>
                                      </p:tavLst>
                                    </p:anim>
                                    <p:anim calcmode="lin" valueType="num">
                                      <p:cBhvr additive="base">
                                        <p:cTn id="23"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4568825" y="3651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344067" name="Rectangle 3"/>
          <p:cNvSpPr>
            <a:spLocks noChangeArrowheads="1"/>
          </p:cNvSpPr>
          <p:nvPr/>
        </p:nvSpPr>
        <p:spPr bwMode="auto">
          <a:xfrm>
            <a:off x="228600" y="152400"/>
            <a:ext cx="8915400" cy="6499225"/>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457200" indent="-457200" algn="ctr" fontAlgn="auto">
              <a:spcBef>
                <a:spcPts val="0"/>
              </a:spcBef>
              <a:spcAft>
                <a:spcPts val="0"/>
              </a:spcAft>
              <a:defRPr/>
            </a:pPr>
            <a:r>
              <a:rPr lang="en-US" sz="3600">
                <a:solidFill>
                  <a:schemeClr val="tx2"/>
                </a:solidFill>
                <a:effectLst>
                  <a:outerShdw blurRad="38100" dist="38100" dir="2700000" algn="tl">
                    <a:srgbClr val="FFFFFF"/>
                  </a:outerShdw>
                </a:effectLst>
                <a:latin typeface="Palatino" charset="0"/>
                <a:ea typeface="ＭＳ Ｐゴシック" charset="0"/>
                <a:cs typeface="+mn-cs"/>
              </a:rPr>
              <a:t>Miracles = 1 in a million odds</a:t>
            </a:r>
            <a:endParaRPr lang="en-US" sz="1800">
              <a:latin typeface="Times" charset="0"/>
              <a:ea typeface="ＭＳ Ｐゴシック" charset="0"/>
              <a:cs typeface="+mn-cs"/>
            </a:endParaRPr>
          </a:p>
          <a:p>
            <a:pPr marL="457200" indent="-457200" algn="ctr" fontAlgn="auto">
              <a:spcBef>
                <a:spcPts val="0"/>
              </a:spcBef>
              <a:spcAft>
                <a:spcPts val="0"/>
              </a:spcAft>
              <a:defRPr/>
            </a:pPr>
            <a:endParaRPr lang="en-US" sz="3600">
              <a:latin typeface="Times" charset="0"/>
              <a:ea typeface="ＭＳ Ｐゴシック" charset="0"/>
              <a:cs typeface="+mn-cs"/>
            </a:endParaRPr>
          </a:p>
          <a:p>
            <a:pPr marL="457200" indent="-457200" algn="ctr" fontAlgn="auto">
              <a:spcBef>
                <a:spcPts val="0"/>
              </a:spcBef>
              <a:spcAft>
                <a:spcPts val="0"/>
              </a:spcAft>
              <a:defRPr/>
            </a:pPr>
            <a:r>
              <a:rPr lang="en-US" sz="3600">
                <a:latin typeface="Times" charset="0"/>
                <a:ea typeface="ＭＳ Ｐゴシック" charset="0"/>
                <a:cs typeface="+mn-cs"/>
              </a:rPr>
              <a:t>We see &amp; hear things happen about 1/second</a:t>
            </a:r>
          </a:p>
          <a:p>
            <a:pPr marL="457200" indent="-457200" algn="ctr" fontAlgn="auto">
              <a:spcBef>
                <a:spcPts val="0"/>
              </a:spcBef>
              <a:spcAft>
                <a:spcPts val="0"/>
              </a:spcAft>
              <a:defRPr/>
            </a:pPr>
            <a:r>
              <a:rPr lang="en-US" sz="3600">
                <a:latin typeface="Times" charset="0"/>
                <a:ea typeface="ＭＳ Ｐゴシック" charset="0"/>
                <a:cs typeface="+mn-cs"/>
              </a:rPr>
              <a:t>30,000 seconds in one 8-hour day</a:t>
            </a:r>
          </a:p>
          <a:p>
            <a:pPr marL="457200" indent="-457200" algn="ctr" fontAlgn="auto">
              <a:spcBef>
                <a:spcPts val="0"/>
              </a:spcBef>
              <a:spcAft>
                <a:spcPts val="0"/>
              </a:spcAft>
              <a:defRPr/>
            </a:pPr>
            <a:r>
              <a:rPr lang="en-US" sz="3600">
                <a:latin typeface="Times" charset="0"/>
                <a:ea typeface="ＭＳ Ｐゴシック" charset="0"/>
                <a:cs typeface="+mn-cs"/>
              </a:rPr>
              <a:t>1 million events per month</a:t>
            </a:r>
          </a:p>
          <a:p>
            <a:pPr marL="457200" indent="-457200" algn="ctr" fontAlgn="auto">
              <a:spcBef>
                <a:spcPts val="0"/>
              </a:spcBef>
              <a:spcAft>
                <a:spcPts val="0"/>
              </a:spcAft>
              <a:defRPr/>
            </a:pPr>
            <a:r>
              <a:rPr lang="en-US" sz="3600">
                <a:latin typeface="Times" charset="0"/>
                <a:ea typeface="ＭＳ Ｐゴシック" charset="0"/>
                <a:cs typeface="+mn-cs"/>
              </a:rPr>
              <a:t>Most are insignificant</a:t>
            </a:r>
          </a:p>
          <a:p>
            <a:pPr marL="457200" indent="-457200" algn="ctr" fontAlgn="auto">
              <a:spcBef>
                <a:spcPts val="0"/>
              </a:spcBef>
              <a:spcAft>
                <a:spcPts val="0"/>
              </a:spcAft>
              <a:defRPr/>
            </a:pPr>
            <a:r>
              <a:rPr lang="en-US" sz="3600">
                <a:latin typeface="Times" charset="0"/>
                <a:ea typeface="ＭＳ Ｐゴシック" charset="0"/>
                <a:cs typeface="+mn-cs"/>
              </a:rPr>
              <a:t>We should expect about 1 miracle to happen, on average, once a month</a:t>
            </a:r>
          </a:p>
          <a:p>
            <a:pPr marL="457200" indent="-457200" algn="ctr" fontAlgn="auto">
              <a:spcBef>
                <a:spcPts val="0"/>
              </a:spcBef>
              <a:spcAft>
                <a:spcPts val="0"/>
              </a:spcAft>
              <a:defRPr/>
            </a:pPr>
            <a:endParaRPr lang="en-US" sz="3600">
              <a:latin typeface="Times" charset="0"/>
              <a:ea typeface="ＭＳ Ｐゴシック" charset="0"/>
              <a:cs typeface="+mn-cs"/>
            </a:endParaRPr>
          </a:p>
          <a:p>
            <a:pPr marL="457200" indent="-457200" algn="ctr" fontAlgn="auto">
              <a:spcBef>
                <a:spcPts val="0"/>
              </a:spcBef>
              <a:spcAft>
                <a:spcPts val="0"/>
              </a:spcAft>
              <a:defRPr/>
            </a:pPr>
            <a:r>
              <a:rPr lang="en-US" sz="3600" i="1">
                <a:latin typeface="Times" charset="0"/>
                <a:ea typeface="ＭＳ Ｐゴシック" charset="0"/>
                <a:cs typeface="+mn-cs"/>
              </a:rPr>
              <a:t>Confirmation bias: </a:t>
            </a:r>
          </a:p>
          <a:p>
            <a:pPr marL="457200" indent="-457200" algn="ctr" fontAlgn="auto">
              <a:spcBef>
                <a:spcPts val="0"/>
              </a:spcBef>
              <a:spcAft>
                <a:spcPts val="0"/>
              </a:spcAft>
              <a:defRPr/>
            </a:pPr>
            <a:r>
              <a:rPr lang="en-US" sz="3600" i="1">
                <a:latin typeface="Times" charset="0"/>
                <a:ea typeface="ＭＳ Ｐゴシック" charset="0"/>
                <a:cs typeface="+mn-cs"/>
              </a:rPr>
              <a:t>we remember the unusual, forget the usual</a:t>
            </a:r>
            <a:endParaRPr lang="en-US" sz="3600">
              <a:latin typeface="Times" charset="0"/>
              <a:ea typeface="ＭＳ Ｐゴシック" charset="0"/>
              <a:cs typeface="+mn-cs"/>
            </a:endParaRPr>
          </a:p>
          <a:p>
            <a:pPr marL="457200" indent="-457200" algn="ctr" fontAlgn="auto">
              <a:spcBef>
                <a:spcPts val="0"/>
              </a:spcBef>
              <a:spcAft>
                <a:spcPts val="0"/>
              </a:spcAft>
              <a:defRPr/>
            </a:pPr>
            <a:endParaRPr lang="en-US" sz="1800">
              <a:solidFill>
                <a:srgbClr val="000000"/>
              </a:solidFill>
              <a:latin typeface="Times New Roman" charset="0"/>
              <a:ea typeface="ＭＳ Ｐゴシック" charset="0"/>
              <a:cs typeface="+mn-cs"/>
            </a:endParaRPr>
          </a:p>
        </p:txBody>
      </p:sp>
      <p:sp>
        <p:nvSpPr>
          <p:cNvPr id="53251" name="Rectangle 4"/>
          <p:cNvSpPr>
            <a:spLocks noChangeArrowheads="1"/>
          </p:cNvSpPr>
          <p:nvPr/>
        </p:nvSpPr>
        <p:spPr bwMode="auto">
          <a:xfrm>
            <a:off x="7883525" y="22320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3252" name="Rectangle 5"/>
          <p:cNvSpPr>
            <a:spLocks noChangeArrowheads="1"/>
          </p:cNvSpPr>
          <p:nvPr/>
        </p:nvSpPr>
        <p:spPr bwMode="auto">
          <a:xfrm>
            <a:off x="3514725" y="182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3253" name="Rectangle 6"/>
          <p:cNvSpPr>
            <a:spLocks noChangeArrowheads="1"/>
          </p:cNvSpPr>
          <p:nvPr/>
        </p:nvSpPr>
        <p:spPr bwMode="auto">
          <a:xfrm>
            <a:off x="6092825" y="6318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3254" name="Rectangle 7"/>
          <p:cNvSpPr>
            <a:spLocks noChangeArrowheads="1"/>
          </p:cNvSpPr>
          <p:nvPr/>
        </p:nvSpPr>
        <p:spPr bwMode="auto">
          <a:xfrm>
            <a:off x="6626225" y="55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4568825" y="3651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346115" name="Rectangle 3"/>
          <p:cNvSpPr>
            <a:spLocks noChangeArrowheads="1"/>
          </p:cNvSpPr>
          <p:nvPr/>
        </p:nvSpPr>
        <p:spPr bwMode="auto">
          <a:xfrm>
            <a:off x="533400" y="457200"/>
            <a:ext cx="7696200" cy="612457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marL="457200" indent="-457200" algn="ctr" fontAlgn="auto">
              <a:spcBef>
                <a:spcPts val="0"/>
              </a:spcBef>
              <a:spcAft>
                <a:spcPts val="0"/>
              </a:spcAft>
              <a:defRPr/>
            </a:pPr>
            <a:r>
              <a:rPr lang="en-US" sz="2800" dirty="0">
                <a:solidFill>
                  <a:schemeClr val="tx2"/>
                </a:solidFill>
                <a:effectLst>
                  <a:outerShdw blurRad="38100" dist="38100" dir="2700000" algn="tl">
                    <a:srgbClr val="FFFFFF"/>
                  </a:outerShdw>
                </a:effectLst>
                <a:latin typeface="Palatino" charset="0"/>
                <a:ea typeface="ＭＳ Ｐゴシック" charset="0"/>
                <a:cs typeface="+mn-cs"/>
              </a:rPr>
              <a:t>Death Dreams</a:t>
            </a:r>
            <a:endParaRPr lang="en-US" sz="2800" dirty="0">
              <a:latin typeface="Times" charset="0"/>
              <a:ea typeface="ＭＳ Ｐゴシック" charset="0"/>
              <a:cs typeface="+mn-cs"/>
            </a:endParaRPr>
          </a:p>
          <a:p>
            <a:pPr marL="457200" indent="-457200" fontAlgn="auto">
              <a:spcBef>
                <a:spcPts val="0"/>
              </a:spcBef>
              <a:spcAft>
                <a:spcPts val="0"/>
              </a:spcAft>
              <a:defRPr/>
            </a:pPr>
            <a:r>
              <a:rPr lang="en-US" sz="2800" dirty="0">
                <a:latin typeface="Times" charset="0"/>
                <a:ea typeface="ＭＳ Ｐゴシック" charset="0"/>
                <a:cs typeface="+mn-cs"/>
              </a:rPr>
              <a:t>5 dreams/day = 1,825 dreams/year</a:t>
            </a:r>
          </a:p>
          <a:p>
            <a:pPr marL="457200" indent="-457200" fontAlgn="auto">
              <a:spcBef>
                <a:spcPts val="0"/>
              </a:spcBef>
              <a:spcAft>
                <a:spcPts val="0"/>
              </a:spcAft>
              <a:defRPr/>
            </a:pPr>
            <a:r>
              <a:rPr lang="en-US" sz="2800" dirty="0">
                <a:latin typeface="Times" charset="0"/>
                <a:ea typeface="ＭＳ Ｐゴシック" charset="0"/>
                <a:cs typeface="+mn-cs"/>
              </a:rPr>
              <a:t>1/10 remembered dreams = 182.5/year</a:t>
            </a:r>
          </a:p>
          <a:p>
            <a:pPr marL="457200" indent="-457200" fontAlgn="auto">
              <a:spcBef>
                <a:spcPts val="0"/>
              </a:spcBef>
              <a:spcAft>
                <a:spcPts val="0"/>
              </a:spcAft>
              <a:defRPr/>
            </a:pPr>
            <a:r>
              <a:rPr lang="en-US" sz="2800" dirty="0">
                <a:latin typeface="Times" charset="0"/>
                <a:ea typeface="ＭＳ Ｐゴシック" charset="0"/>
                <a:cs typeface="+mn-cs"/>
              </a:rPr>
              <a:t>295 million Americans = 53.8 billion remembered dreams/year</a:t>
            </a:r>
          </a:p>
          <a:p>
            <a:pPr marL="457200" indent="-457200" fontAlgn="auto">
              <a:spcBef>
                <a:spcPts val="0"/>
              </a:spcBef>
              <a:spcAft>
                <a:spcPts val="0"/>
              </a:spcAft>
              <a:defRPr/>
            </a:pPr>
            <a:r>
              <a:rPr lang="en-US" sz="2800" dirty="0">
                <a:latin typeface="Times" charset="0"/>
                <a:ea typeface="ＭＳ Ｐゴシック" charset="0"/>
                <a:cs typeface="+mn-cs"/>
              </a:rPr>
              <a:t>Each of us knows about 150 people fairly well </a:t>
            </a:r>
          </a:p>
          <a:p>
            <a:pPr marL="457200" indent="-457200" fontAlgn="auto">
              <a:spcBef>
                <a:spcPts val="0"/>
              </a:spcBef>
              <a:spcAft>
                <a:spcPts val="0"/>
              </a:spcAft>
              <a:defRPr/>
            </a:pPr>
            <a:r>
              <a:rPr lang="en-US" sz="2800" dirty="0">
                <a:latin typeface="Times" charset="0"/>
                <a:ea typeface="ＭＳ Ｐゴシック" charset="0"/>
                <a:cs typeface="+mn-cs"/>
              </a:rPr>
              <a:t>Network grid of 44.3 billion personal relationships </a:t>
            </a:r>
          </a:p>
          <a:p>
            <a:pPr marL="457200" indent="-457200" fontAlgn="auto">
              <a:spcBef>
                <a:spcPts val="0"/>
              </a:spcBef>
              <a:spcAft>
                <a:spcPts val="0"/>
              </a:spcAft>
              <a:defRPr/>
            </a:pPr>
            <a:r>
              <a:rPr lang="en-US" sz="2800" dirty="0">
                <a:latin typeface="Times" charset="0"/>
                <a:ea typeface="ＭＳ Ｐゴシック" charset="0"/>
                <a:cs typeface="+mn-cs"/>
              </a:rPr>
              <a:t>Annual U.S. death rate = .008 = 2.6 million/year</a:t>
            </a:r>
          </a:p>
          <a:p>
            <a:pPr marL="457200" indent="-457200" fontAlgn="auto">
              <a:spcBef>
                <a:spcPts val="0"/>
              </a:spcBef>
              <a:spcAft>
                <a:spcPts val="0"/>
              </a:spcAft>
              <a:defRPr/>
            </a:pPr>
            <a:r>
              <a:rPr lang="en-US" sz="2800" dirty="0">
                <a:latin typeface="Times" charset="0"/>
                <a:ea typeface="ＭＳ Ｐゴシック" charset="0"/>
                <a:cs typeface="+mn-cs"/>
              </a:rPr>
              <a:t>Inevitable that some of those 53.8 billion remembered dreams will be about some of these 2.6 million deaths among the 295 million Americans and their 44.3 billion relationships. </a:t>
            </a:r>
          </a:p>
          <a:p>
            <a:pPr marL="457200" indent="-457200" fontAlgn="auto">
              <a:spcBef>
                <a:spcPts val="0"/>
              </a:spcBef>
              <a:spcAft>
                <a:spcPts val="0"/>
              </a:spcAft>
              <a:defRPr/>
            </a:pPr>
            <a:r>
              <a:rPr lang="en-US" sz="2800" i="1" dirty="0">
                <a:latin typeface="Times" charset="0"/>
                <a:ea typeface="ＭＳ Ｐゴシック" charset="0"/>
                <a:cs typeface="+mn-cs"/>
              </a:rPr>
              <a:t>It would be a miracle, in fact, if some death premonition dreams did not come true</a:t>
            </a:r>
          </a:p>
        </p:txBody>
      </p:sp>
      <p:sp>
        <p:nvSpPr>
          <p:cNvPr id="54275" name="Rectangle 4"/>
          <p:cNvSpPr>
            <a:spLocks noChangeArrowheads="1"/>
          </p:cNvSpPr>
          <p:nvPr/>
        </p:nvSpPr>
        <p:spPr bwMode="auto">
          <a:xfrm>
            <a:off x="7883525" y="22320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4276" name="Rectangle 5"/>
          <p:cNvSpPr>
            <a:spLocks noChangeArrowheads="1"/>
          </p:cNvSpPr>
          <p:nvPr/>
        </p:nvSpPr>
        <p:spPr bwMode="auto">
          <a:xfrm>
            <a:off x="3514725" y="182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4277" name="Rectangle 6"/>
          <p:cNvSpPr>
            <a:spLocks noChangeArrowheads="1"/>
          </p:cNvSpPr>
          <p:nvPr/>
        </p:nvSpPr>
        <p:spPr bwMode="auto">
          <a:xfrm>
            <a:off x="6092825" y="6318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4278" name="Rectangle 7"/>
          <p:cNvSpPr>
            <a:spLocks noChangeArrowheads="1"/>
          </p:cNvSpPr>
          <p:nvPr/>
        </p:nvSpPr>
        <p:spPr bwMode="auto">
          <a:xfrm>
            <a:off x="6626225" y="55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Birthdays</a:t>
            </a:r>
          </a:p>
        </p:txBody>
      </p:sp>
      <p:sp>
        <p:nvSpPr>
          <p:cNvPr id="55298" name="Content Placeholder 2"/>
          <p:cNvSpPr>
            <a:spLocks noGrp="1"/>
          </p:cNvSpPr>
          <p:nvPr>
            <p:ph idx="1"/>
          </p:nvPr>
        </p:nvSpPr>
        <p:spPr/>
        <p:txBody>
          <a:bodyPr anchor="ctr"/>
          <a:lstStyle/>
          <a:p>
            <a:pPr eaLnBrk="1" hangingPunct="1"/>
            <a:r>
              <a:rPr lang="en-US" smtClean="0"/>
              <a:t>	Two people in your classroom have the same birthday.  That seems like an unlikely event.</a:t>
            </a:r>
          </a:p>
          <a:p>
            <a:pPr eaLnBrk="1" hangingPunct="1"/>
            <a:endParaRPr lang="en-US" smtClean="0"/>
          </a:p>
          <a:p>
            <a:pPr algn="ctr" eaLnBrk="1" hangingPunct="1"/>
            <a:r>
              <a:rPr lang="en-US" smtClean="0"/>
              <a:t>What are the odds, really?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2"/>
          <p:cNvPicPr>
            <a:picLocks noChangeArrowheads="1"/>
          </p:cNvPicPr>
          <p:nvPr/>
        </p:nvPicPr>
        <p:blipFill>
          <a:blip r:embed="rId3"/>
          <a:srcRect/>
          <a:stretch>
            <a:fillRect/>
          </a:stretch>
        </p:blipFill>
        <p:spPr bwMode="auto">
          <a:xfrm>
            <a:off x="2133600" y="1384300"/>
            <a:ext cx="4884738" cy="61913"/>
          </a:xfrm>
          <a:prstGeom prst="rect">
            <a:avLst/>
          </a:prstGeom>
          <a:noFill/>
          <a:ln w="12700">
            <a:noFill/>
            <a:miter lim="800000"/>
            <a:headEnd/>
            <a:tailEnd/>
          </a:ln>
        </p:spPr>
      </p:pic>
      <p:sp>
        <p:nvSpPr>
          <p:cNvPr id="666627" name="Rectangle 3"/>
          <p:cNvSpPr>
            <a:spLocks noGrp="1" noChangeArrowheads="1"/>
          </p:cNvSpPr>
          <p:nvPr>
            <p:ph type="title"/>
          </p:nvPr>
        </p:nvSpPr>
        <p:spPr>
          <a:xfrm>
            <a:off x="0" y="0"/>
            <a:ext cx="9144000" cy="1143000"/>
          </a:xfrm>
        </p:spPr>
        <p:txBody>
          <a:bodyPr rIns="35717" rtlCol="0">
            <a:normAutofit/>
          </a:bodyPr>
          <a:lstStyle/>
          <a:p>
            <a:pPr eaLnBrk="1" fontAlgn="auto" hangingPunct="1">
              <a:spcAft>
                <a:spcPts val="0"/>
              </a:spcAft>
              <a:defRPr/>
            </a:pPr>
            <a:r>
              <a:rPr lang="en-US" sz="4800" smtClean="0">
                <a:effectLst>
                  <a:outerShdw blurRad="38100" dist="38100" dir="2700000" algn="tl">
                    <a:srgbClr val="FFFFFF"/>
                  </a:outerShdw>
                </a:effectLst>
                <a:ea typeface="+mj-ea"/>
                <a:cs typeface="+mj-cs"/>
              </a:rPr>
              <a:t>The Birthday Probability Game</a:t>
            </a:r>
            <a:endParaRPr lang="en-US" sz="3400" smtClean="0">
              <a:effectLst>
                <a:outerShdw blurRad="38100" dist="38100" dir="2700000" algn="tl">
                  <a:srgbClr val="FFFFFF"/>
                </a:outerShdw>
              </a:effectLst>
              <a:ea typeface="+mj-ea"/>
              <a:cs typeface="+mj-cs"/>
            </a:endParaRPr>
          </a:p>
        </p:txBody>
      </p:sp>
      <p:sp>
        <p:nvSpPr>
          <p:cNvPr id="666628" name="Rectangle 4"/>
          <p:cNvSpPr>
            <a:spLocks noGrp="1" noChangeArrowheads="1"/>
          </p:cNvSpPr>
          <p:nvPr>
            <p:ph type="body" idx="1"/>
          </p:nvPr>
        </p:nvSpPr>
        <p:spPr>
          <a:xfrm>
            <a:off x="0" y="1219200"/>
            <a:ext cx="3505200" cy="5181600"/>
          </a:xfrm>
          <a:solidFill>
            <a:schemeClr val="accent2">
              <a:lumMod val="40000"/>
              <a:lumOff val="60000"/>
            </a:schemeClr>
          </a:solidFill>
        </p:spPr>
        <p:txBody>
          <a:bodyPr rIns="35717" rtlCol="0">
            <a:normAutofit fontScale="92500" lnSpcReduction="10000"/>
          </a:bodyPr>
          <a:lstStyle/>
          <a:p>
            <a:pPr marL="889000" indent="-571500" eaLnBrk="1" fontAlgn="auto" hangingPunct="1">
              <a:lnSpc>
                <a:spcPct val="90000"/>
              </a:lnSpc>
              <a:spcAft>
                <a:spcPts val="0"/>
              </a:spcAft>
              <a:buSzPct val="54000"/>
              <a:buFontTx/>
              <a:buNone/>
              <a:defRPr/>
            </a:pPr>
            <a:r>
              <a:rPr lang="en-US" sz="4000" dirty="0" smtClean="0">
                <a:ea typeface="+mn-ea"/>
                <a:cs typeface="+mn-cs"/>
              </a:rPr>
              <a:t>The odds of</a:t>
            </a:r>
          </a:p>
          <a:p>
            <a:pPr marL="889000" indent="-571500" eaLnBrk="1" fontAlgn="auto" hangingPunct="1">
              <a:lnSpc>
                <a:spcPct val="90000"/>
              </a:lnSpc>
              <a:spcAft>
                <a:spcPts val="0"/>
              </a:spcAft>
              <a:buSzPct val="54000"/>
              <a:buFontTx/>
              <a:buNone/>
              <a:defRPr/>
            </a:pPr>
            <a:r>
              <a:rPr lang="en-US" sz="4000" dirty="0" smtClean="0">
                <a:ea typeface="+mn-ea"/>
                <a:cs typeface="+mn-cs"/>
              </a:rPr>
              <a:t>getting 2</a:t>
            </a:r>
          </a:p>
          <a:p>
            <a:pPr marL="889000" indent="-571500" eaLnBrk="1" fontAlgn="auto" hangingPunct="1">
              <a:lnSpc>
                <a:spcPct val="90000"/>
              </a:lnSpc>
              <a:spcAft>
                <a:spcPts val="0"/>
              </a:spcAft>
              <a:buSzPct val="54000"/>
              <a:buFontTx/>
              <a:buNone/>
              <a:defRPr/>
            </a:pPr>
            <a:r>
              <a:rPr lang="en-US" sz="4000" dirty="0" smtClean="0">
                <a:ea typeface="+mn-ea"/>
                <a:cs typeface="+mn-cs"/>
              </a:rPr>
              <a:t>people with</a:t>
            </a:r>
          </a:p>
          <a:p>
            <a:pPr marL="889000" indent="-571500" eaLnBrk="1" fontAlgn="auto" hangingPunct="1">
              <a:lnSpc>
                <a:spcPct val="90000"/>
              </a:lnSpc>
              <a:spcAft>
                <a:spcPts val="0"/>
              </a:spcAft>
              <a:buSzPct val="54000"/>
              <a:buFontTx/>
              <a:buNone/>
              <a:defRPr/>
            </a:pPr>
            <a:r>
              <a:rPr lang="en-US" sz="4000" dirty="0" smtClean="0">
                <a:ea typeface="+mn-ea"/>
                <a:cs typeface="+mn-cs"/>
              </a:rPr>
              <a:t>the same</a:t>
            </a:r>
          </a:p>
          <a:p>
            <a:pPr marL="889000" indent="-571500" eaLnBrk="1" fontAlgn="auto" hangingPunct="1">
              <a:lnSpc>
                <a:spcPct val="90000"/>
              </a:lnSpc>
              <a:spcAft>
                <a:spcPts val="0"/>
              </a:spcAft>
              <a:buSzPct val="54000"/>
              <a:buFontTx/>
              <a:buNone/>
              <a:defRPr/>
            </a:pPr>
            <a:r>
              <a:rPr lang="en-US" sz="4000" dirty="0" smtClean="0">
                <a:ea typeface="+mn-ea"/>
                <a:cs typeface="+mn-cs"/>
              </a:rPr>
              <a:t>birthday is</a:t>
            </a:r>
          </a:p>
          <a:p>
            <a:pPr marL="889000" indent="-571500" eaLnBrk="1" fontAlgn="auto" hangingPunct="1">
              <a:lnSpc>
                <a:spcPct val="90000"/>
              </a:lnSpc>
              <a:spcAft>
                <a:spcPts val="0"/>
              </a:spcAft>
              <a:buSzPct val="54000"/>
              <a:buFontTx/>
              <a:buNone/>
              <a:defRPr/>
            </a:pPr>
            <a:r>
              <a:rPr lang="en-US" sz="4000" dirty="0" smtClean="0">
                <a:ea typeface="+mn-ea"/>
                <a:cs typeface="+mn-cs"/>
              </a:rPr>
              <a:t>better than</a:t>
            </a:r>
          </a:p>
          <a:p>
            <a:pPr marL="889000" indent="-571500" eaLnBrk="1" fontAlgn="auto" hangingPunct="1">
              <a:lnSpc>
                <a:spcPct val="90000"/>
              </a:lnSpc>
              <a:spcAft>
                <a:spcPts val="0"/>
              </a:spcAft>
              <a:buSzPct val="54000"/>
              <a:buFontTx/>
              <a:buNone/>
              <a:defRPr/>
            </a:pPr>
            <a:r>
              <a:rPr lang="en-US" sz="4000" dirty="0" smtClean="0">
                <a:ea typeface="+mn-ea"/>
                <a:cs typeface="+mn-cs"/>
              </a:rPr>
              <a:t>50% with</a:t>
            </a:r>
          </a:p>
          <a:p>
            <a:pPr marL="889000" indent="-571500" eaLnBrk="1" fontAlgn="auto" hangingPunct="1">
              <a:lnSpc>
                <a:spcPct val="90000"/>
              </a:lnSpc>
              <a:spcAft>
                <a:spcPts val="0"/>
              </a:spcAft>
              <a:buSzPct val="54000"/>
              <a:buFontTx/>
              <a:buNone/>
              <a:defRPr/>
            </a:pPr>
            <a:r>
              <a:rPr lang="en-US" sz="4000" dirty="0" smtClean="0">
                <a:ea typeface="+mn-ea"/>
                <a:cs typeface="+mn-cs"/>
              </a:rPr>
              <a:t>only 23</a:t>
            </a:r>
          </a:p>
          <a:p>
            <a:pPr marL="889000" indent="-571500" eaLnBrk="1" fontAlgn="auto" hangingPunct="1">
              <a:lnSpc>
                <a:spcPct val="90000"/>
              </a:lnSpc>
              <a:spcAft>
                <a:spcPts val="0"/>
              </a:spcAft>
              <a:buSzPct val="54000"/>
              <a:buFontTx/>
              <a:buNone/>
              <a:defRPr/>
            </a:pPr>
            <a:r>
              <a:rPr lang="en-US" sz="4000" dirty="0" smtClean="0">
                <a:ea typeface="+mn-ea"/>
                <a:cs typeface="+mn-cs"/>
              </a:rPr>
              <a:t>people.</a:t>
            </a:r>
          </a:p>
        </p:txBody>
      </p:sp>
      <p:pic>
        <p:nvPicPr>
          <p:cNvPr id="56324" name="Picture 5"/>
          <p:cNvPicPr>
            <a:picLocks noChangeArrowheads="1"/>
          </p:cNvPicPr>
          <p:nvPr/>
        </p:nvPicPr>
        <p:blipFill>
          <a:blip r:embed="rId4"/>
          <a:srcRect/>
          <a:stretch>
            <a:fillRect/>
          </a:stretch>
        </p:blipFill>
        <p:spPr bwMode="auto">
          <a:xfrm>
            <a:off x="3429000" y="990600"/>
            <a:ext cx="5715000" cy="5867400"/>
          </a:xfrm>
          <a:prstGeom prst="rect">
            <a:avLst/>
          </a:prstGeom>
          <a:noFill/>
          <a:ln w="12700">
            <a:noFill/>
            <a:miter lim="800000"/>
            <a:headEnd/>
            <a:tailEnd/>
          </a:ln>
        </p:spPr>
      </p:pic>
      <p:pic>
        <p:nvPicPr>
          <p:cNvPr id="56325" name="Picture 6"/>
          <p:cNvPicPr>
            <a:picLocks noChangeArrowheads="1"/>
          </p:cNvPicPr>
          <p:nvPr/>
        </p:nvPicPr>
        <p:blipFill>
          <a:blip r:embed="rId5"/>
          <a:srcRect/>
          <a:stretch>
            <a:fillRect/>
          </a:stretch>
        </p:blipFill>
        <p:spPr bwMode="auto">
          <a:xfrm>
            <a:off x="6705600" y="6324600"/>
            <a:ext cx="2438400" cy="533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rtlCol="0">
            <a:normAutofit/>
          </a:bodyPr>
          <a:lstStyle/>
          <a:p>
            <a:pPr algn="ctr" eaLnBrk="1" fontAlgn="auto" hangingPunct="1">
              <a:spcAft>
                <a:spcPts val="0"/>
              </a:spcAft>
              <a:defRPr/>
            </a:pPr>
            <a:r>
              <a:rPr lang="en-US" dirty="0" smtClean="0">
                <a:ea typeface="+mj-ea"/>
                <a:cs typeface="+mj-cs"/>
              </a:rPr>
              <a:t>False positives</a:t>
            </a:r>
            <a:endParaRPr lang="en-US" dirty="0">
              <a:ea typeface="+mj-ea"/>
              <a:cs typeface="+mj-cs"/>
            </a:endParaRPr>
          </a:p>
        </p:txBody>
      </p:sp>
      <p:sp>
        <p:nvSpPr>
          <p:cNvPr id="58370" name="TextBox 3"/>
          <p:cNvSpPr txBox="1">
            <a:spLocks noChangeArrowheads="1"/>
          </p:cNvSpPr>
          <p:nvPr/>
        </p:nvSpPr>
        <p:spPr bwMode="auto">
          <a:xfrm>
            <a:off x="1447800" y="3352800"/>
            <a:ext cx="6629400" cy="461963"/>
          </a:xfrm>
          <a:prstGeom prst="rect">
            <a:avLst/>
          </a:prstGeom>
          <a:noFill/>
          <a:ln w="9525">
            <a:noFill/>
            <a:miter lim="800000"/>
            <a:headEnd/>
            <a:tailEnd/>
          </a:ln>
        </p:spPr>
        <p:txBody>
          <a:bodyPr>
            <a:prstTxWarp prst="textNoShape">
              <a:avLst/>
            </a:prstTxWarp>
            <a:spAutoFit/>
          </a:bodyPr>
          <a:lstStyle/>
          <a:p>
            <a:pPr algn="ctr"/>
            <a:r>
              <a:rPr lang="en-US">
                <a:latin typeface="Calibri" pitchFamily="-72" charset="0"/>
              </a:rPr>
              <a:t>One reason we make mistakes in the first place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68825" y="3651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9394" name="Rectangle 3"/>
          <p:cNvSpPr>
            <a:spLocks noChangeArrowheads="1"/>
          </p:cNvSpPr>
          <p:nvPr/>
        </p:nvSpPr>
        <p:spPr bwMode="auto">
          <a:xfrm>
            <a:off x="0" y="457200"/>
            <a:ext cx="9144000" cy="6002338"/>
          </a:xfrm>
          <a:prstGeom prst="rect">
            <a:avLst/>
          </a:prstGeom>
          <a:noFill/>
          <a:ln w="9525">
            <a:noFill/>
            <a:miter lim="800000"/>
            <a:headEnd/>
            <a:tailEnd/>
          </a:ln>
        </p:spPr>
        <p:txBody>
          <a:bodyPr>
            <a:prstTxWarp prst="textNoShape">
              <a:avLst/>
            </a:prstTxWarp>
            <a:spAutoFit/>
          </a:bodyPr>
          <a:lstStyle/>
          <a:p>
            <a:pPr marL="457200" indent="-457200"/>
            <a:r>
              <a:rPr lang="en-US" sz="4800">
                <a:latin typeface="Times" pitchFamily="-72" charset="0"/>
              </a:rPr>
              <a:t>A </a:t>
            </a:r>
            <a:r>
              <a:rPr lang="en-US" sz="4800">
                <a:solidFill>
                  <a:schemeClr val="hlink"/>
                </a:solidFill>
                <a:latin typeface="Times" pitchFamily="-72" charset="0"/>
              </a:rPr>
              <a:t>Type I error</a:t>
            </a:r>
            <a:r>
              <a:rPr lang="en-US" sz="4800">
                <a:latin typeface="Times" pitchFamily="-72" charset="0"/>
              </a:rPr>
              <a:t>, or a </a:t>
            </a:r>
            <a:r>
              <a:rPr lang="en-US" sz="4800">
                <a:solidFill>
                  <a:schemeClr val="hlink"/>
                </a:solidFill>
                <a:latin typeface="Times" pitchFamily="-72" charset="0"/>
              </a:rPr>
              <a:t>false positive</a:t>
            </a:r>
            <a:r>
              <a:rPr lang="en-US" sz="4800">
                <a:latin typeface="Times" pitchFamily="-72" charset="0"/>
              </a:rPr>
              <a:t>, is believing a pattern is real when it is not (finding a nonexistent pattern)</a:t>
            </a:r>
            <a:r>
              <a:rPr lang="en-US" sz="4800" i="1">
                <a:latin typeface="Times" pitchFamily="-72" charset="0"/>
              </a:rPr>
              <a:t>.</a:t>
            </a:r>
            <a:r>
              <a:rPr lang="en-US" sz="4800">
                <a:latin typeface="Times" pitchFamily="-72" charset="0"/>
              </a:rPr>
              <a:t> </a:t>
            </a:r>
          </a:p>
          <a:p>
            <a:pPr marL="457200" indent="-457200"/>
            <a:r>
              <a:rPr lang="en-US" sz="4800">
                <a:latin typeface="Times" pitchFamily="-72" charset="0"/>
              </a:rPr>
              <a:t>A </a:t>
            </a:r>
            <a:r>
              <a:rPr lang="en-US" sz="4800">
                <a:solidFill>
                  <a:schemeClr val="hlink"/>
                </a:solidFill>
                <a:latin typeface="Times" pitchFamily="-72" charset="0"/>
              </a:rPr>
              <a:t>Type II error</a:t>
            </a:r>
            <a:r>
              <a:rPr lang="en-US" sz="4800">
                <a:latin typeface="Times" pitchFamily="-72" charset="0"/>
              </a:rPr>
              <a:t>, or a </a:t>
            </a:r>
            <a:r>
              <a:rPr lang="en-US" sz="4800">
                <a:solidFill>
                  <a:schemeClr val="hlink"/>
                </a:solidFill>
                <a:latin typeface="Times" pitchFamily="-72" charset="0"/>
              </a:rPr>
              <a:t>false negative</a:t>
            </a:r>
            <a:r>
              <a:rPr lang="en-US" sz="4800">
                <a:latin typeface="Times" pitchFamily="-72" charset="0"/>
              </a:rPr>
              <a:t>, is not believing a pattern is real when it is (not recognizing a real pattern)</a:t>
            </a:r>
            <a:r>
              <a:rPr lang="en-US" sz="4800" i="1">
                <a:latin typeface="Times" pitchFamily="-72" charset="0"/>
              </a:rPr>
              <a:t>.</a:t>
            </a:r>
          </a:p>
        </p:txBody>
      </p:sp>
      <p:sp>
        <p:nvSpPr>
          <p:cNvPr id="59395" name="Rectangle 4"/>
          <p:cNvSpPr>
            <a:spLocks noChangeArrowheads="1"/>
          </p:cNvSpPr>
          <p:nvPr/>
        </p:nvSpPr>
        <p:spPr bwMode="auto">
          <a:xfrm>
            <a:off x="7883525" y="22320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9396" name="Rectangle 5"/>
          <p:cNvSpPr>
            <a:spLocks noChangeArrowheads="1"/>
          </p:cNvSpPr>
          <p:nvPr/>
        </p:nvSpPr>
        <p:spPr bwMode="auto">
          <a:xfrm>
            <a:off x="3514725" y="182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9397" name="Rectangle 6"/>
          <p:cNvSpPr>
            <a:spLocks noChangeArrowheads="1"/>
          </p:cNvSpPr>
          <p:nvPr/>
        </p:nvSpPr>
        <p:spPr bwMode="auto">
          <a:xfrm>
            <a:off x="6092825" y="6318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9398" name="Rectangle 7"/>
          <p:cNvSpPr>
            <a:spLocks noChangeArrowheads="1"/>
          </p:cNvSpPr>
          <p:nvPr/>
        </p:nvSpPr>
        <p:spPr bwMode="auto">
          <a:xfrm>
            <a:off x="6626225" y="55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59399" name="Rectangle 8"/>
          <p:cNvSpPr>
            <a:spLocks noChangeArrowheads="1"/>
          </p:cNvSpPr>
          <p:nvPr/>
        </p:nvSpPr>
        <p:spPr bwMode="auto">
          <a:xfrm>
            <a:off x="784225" y="1812925"/>
            <a:ext cx="3482975" cy="457200"/>
          </a:xfrm>
          <a:prstGeom prst="rect">
            <a:avLst/>
          </a:prstGeom>
          <a:noFill/>
          <a:ln w="9525">
            <a:noFill/>
            <a:miter lim="800000"/>
            <a:headEnd/>
            <a:tailEnd/>
          </a:ln>
        </p:spPr>
        <p:txBody>
          <a:bodyPr>
            <a:prstTxWarp prst="textNoShape">
              <a:avLst/>
            </a:prstTxWarp>
            <a:spAutoFit/>
          </a:bodyPr>
          <a:lstStyle/>
          <a:p>
            <a:endParaRPr lang="en-US" sz="1800">
              <a:latin typeface="Times" pitchFamily="-72"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4568825" y="3651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0418" name="Rectangle 3"/>
          <p:cNvSpPr>
            <a:spLocks noChangeArrowheads="1"/>
          </p:cNvSpPr>
          <p:nvPr/>
        </p:nvSpPr>
        <p:spPr bwMode="auto">
          <a:xfrm>
            <a:off x="0" y="0"/>
            <a:ext cx="9144000" cy="3046413"/>
          </a:xfrm>
          <a:prstGeom prst="rect">
            <a:avLst/>
          </a:prstGeom>
          <a:noFill/>
          <a:ln w="9525">
            <a:noFill/>
            <a:miter lim="800000"/>
            <a:headEnd/>
            <a:tailEnd/>
          </a:ln>
        </p:spPr>
        <p:txBody>
          <a:bodyPr>
            <a:prstTxWarp prst="textNoShape">
              <a:avLst/>
            </a:prstTxWarp>
            <a:spAutoFit/>
          </a:bodyPr>
          <a:lstStyle/>
          <a:p>
            <a:pPr marL="457200" indent="-457200"/>
            <a:r>
              <a:rPr lang="en-US" sz="4800">
                <a:latin typeface="Times" pitchFamily="-72" charset="0"/>
              </a:rPr>
              <a:t>A </a:t>
            </a:r>
            <a:r>
              <a:rPr lang="en-US" sz="4800">
                <a:solidFill>
                  <a:schemeClr val="hlink"/>
                </a:solidFill>
                <a:latin typeface="Times" pitchFamily="-72" charset="0"/>
              </a:rPr>
              <a:t>Type I error</a:t>
            </a:r>
            <a:r>
              <a:rPr lang="en-US" sz="4800">
                <a:latin typeface="Times" pitchFamily="-72" charset="0"/>
              </a:rPr>
              <a:t>: believe that the rustle in the grass is a dangerous predator when it is just the wind (low cost).</a:t>
            </a:r>
            <a:endParaRPr lang="en-US" sz="4400" i="1">
              <a:latin typeface="Times" pitchFamily="-72" charset="0"/>
            </a:endParaRPr>
          </a:p>
        </p:txBody>
      </p:sp>
      <p:sp>
        <p:nvSpPr>
          <p:cNvPr id="60419" name="Rectangle 4"/>
          <p:cNvSpPr>
            <a:spLocks noChangeArrowheads="1"/>
          </p:cNvSpPr>
          <p:nvPr/>
        </p:nvSpPr>
        <p:spPr bwMode="auto">
          <a:xfrm>
            <a:off x="7883525" y="22320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0420" name="Rectangle 5"/>
          <p:cNvSpPr>
            <a:spLocks noChangeArrowheads="1"/>
          </p:cNvSpPr>
          <p:nvPr/>
        </p:nvSpPr>
        <p:spPr bwMode="auto">
          <a:xfrm>
            <a:off x="3514725" y="182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0421" name="Rectangle 6"/>
          <p:cNvSpPr>
            <a:spLocks noChangeArrowheads="1"/>
          </p:cNvSpPr>
          <p:nvPr/>
        </p:nvSpPr>
        <p:spPr bwMode="auto">
          <a:xfrm>
            <a:off x="6092825" y="6318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0422" name="Rectangle 7"/>
          <p:cNvSpPr>
            <a:spLocks noChangeArrowheads="1"/>
          </p:cNvSpPr>
          <p:nvPr/>
        </p:nvSpPr>
        <p:spPr bwMode="auto">
          <a:xfrm>
            <a:off x="6626225" y="55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0423" name="Rectangle 8" hidden="1"/>
          <p:cNvSpPr>
            <a:spLocks noChangeArrowheads="1"/>
          </p:cNvSpPr>
          <p:nvPr/>
        </p:nvSpPr>
        <p:spPr bwMode="auto">
          <a:xfrm>
            <a:off x="784225" y="1812925"/>
            <a:ext cx="3482975" cy="457200"/>
          </a:xfrm>
          <a:prstGeom prst="rect">
            <a:avLst/>
          </a:prstGeom>
          <a:noFill/>
          <a:ln w="9525">
            <a:noFill/>
            <a:miter lim="800000"/>
            <a:headEnd/>
            <a:tailEnd/>
          </a:ln>
        </p:spPr>
        <p:txBody>
          <a:bodyPr>
            <a:prstTxWarp prst="textNoShape">
              <a:avLst/>
            </a:prstTxWarp>
            <a:spAutoFit/>
          </a:bodyPr>
          <a:lstStyle/>
          <a:p>
            <a:endParaRPr lang="en-US" sz="1800">
              <a:latin typeface="Times" pitchFamily="-72" charset="0"/>
            </a:endParaRPr>
          </a:p>
        </p:txBody>
      </p:sp>
      <p:pic>
        <p:nvPicPr>
          <p:cNvPr id="60424" name="Picture 9"/>
          <p:cNvPicPr>
            <a:picLocks noChangeAspect="1" noChangeArrowheads="1"/>
          </p:cNvPicPr>
          <p:nvPr/>
        </p:nvPicPr>
        <p:blipFill>
          <a:blip r:embed="rId2"/>
          <a:srcRect l="-1142900000" t="-1523900000" r="-1142900000" b="-1523900000"/>
          <a:stretch>
            <a:fillRect/>
          </a:stretch>
        </p:blipFill>
        <p:spPr bwMode="auto">
          <a:xfrm>
            <a:off x="-2147483648" y="-2147483648"/>
            <a:ext cx="2147483647" cy="2147483647"/>
          </a:xfrm>
          <a:prstGeom prst="rect">
            <a:avLst/>
          </a:prstGeom>
          <a:noFill/>
          <a:ln w="9525">
            <a:noFill/>
            <a:miter lim="800000"/>
            <a:headEnd/>
            <a:tailEnd/>
          </a:ln>
        </p:spPr>
      </p:pic>
      <p:pic>
        <p:nvPicPr>
          <p:cNvPr id="11" name="Picture 9"/>
          <p:cNvPicPr>
            <a:picLocks noChangeAspect="1" noChangeArrowheads="1"/>
          </p:cNvPicPr>
          <p:nvPr/>
        </p:nvPicPr>
        <p:blipFill>
          <a:blip r:embed="rId2" cstate="print">
            <a:extLst>
              <a:ext uri="{28A0092B-C50C-407E-A947-70E740481C1C}"/>
            </a:extLst>
          </a:blip>
          <a:srcRect r="75000"/>
          <a:stretch>
            <a:fillRect/>
          </a:stretch>
        </p:blipFill>
        <p:spPr bwMode="auto">
          <a:xfrm>
            <a:off x="5638800" y="2743200"/>
            <a:ext cx="1524000" cy="3962400"/>
          </a:xfrm>
          <a:prstGeom prst="rect">
            <a:avLst/>
          </a:prstGeom>
          <a:noFill/>
          <a:ln>
            <a:noFill/>
          </a:ln>
          <a:effectLst/>
          <a:scene3d>
            <a:camera prst="orthographicFront">
              <a:rot lat="0" lon="0" rev="10800000"/>
            </a:camera>
            <a:lightRig rig="threePt" dir="t"/>
          </a:scene3d>
          <a:extLst>
            <a:ext uri="{909E8E84-426E-40dd-AFC4-6F175D3DCCD1}"/>
            <a:ext uri="{91240B29-F687-4f45-9708-019B960494DF}"/>
            <a:ext uri="{AF507438-7753-43e0-B8FC-AC1667EBCBE1}"/>
          </a:extLst>
        </p:spPr>
      </p:pic>
      <p:pic>
        <p:nvPicPr>
          <p:cNvPr id="60426" name="Picture 9"/>
          <p:cNvPicPr>
            <a:picLocks noChangeAspect="1" noChangeArrowheads="1"/>
          </p:cNvPicPr>
          <p:nvPr/>
        </p:nvPicPr>
        <p:blipFill>
          <a:blip r:embed="rId2"/>
          <a:srcRect r="75000"/>
          <a:stretch>
            <a:fillRect/>
          </a:stretch>
        </p:blipFill>
        <p:spPr bwMode="auto">
          <a:xfrm>
            <a:off x="4267200" y="2895600"/>
            <a:ext cx="1524000" cy="3962400"/>
          </a:xfrm>
          <a:prstGeom prst="rect">
            <a:avLst/>
          </a:prstGeom>
          <a:noFill/>
          <a:ln w="9525">
            <a:noFill/>
            <a:miter lim="800000"/>
            <a:headEnd/>
            <a:tailEnd/>
          </a:ln>
        </p:spPr>
      </p:pic>
      <p:pic>
        <p:nvPicPr>
          <p:cNvPr id="60427" name="Picture 9"/>
          <p:cNvPicPr>
            <a:picLocks noChangeAspect="1" noChangeArrowheads="1"/>
          </p:cNvPicPr>
          <p:nvPr/>
        </p:nvPicPr>
        <p:blipFill>
          <a:blip r:embed="rId2"/>
          <a:srcRect r="75000"/>
          <a:stretch>
            <a:fillRect/>
          </a:stretch>
        </p:blipFill>
        <p:spPr bwMode="auto">
          <a:xfrm>
            <a:off x="3048000" y="2895600"/>
            <a:ext cx="1524000" cy="3962400"/>
          </a:xfrm>
          <a:prstGeom prst="rect">
            <a:avLst/>
          </a:prstGeom>
          <a:noFill/>
          <a:ln w="9525">
            <a:noFill/>
            <a:miter lim="800000"/>
            <a:headEnd/>
            <a:tailEnd/>
          </a:ln>
        </p:spPr>
      </p:pic>
      <p:pic>
        <p:nvPicPr>
          <p:cNvPr id="60428" name="Picture 9"/>
          <p:cNvPicPr>
            <a:picLocks noChangeAspect="1" noChangeArrowheads="1"/>
          </p:cNvPicPr>
          <p:nvPr/>
        </p:nvPicPr>
        <p:blipFill>
          <a:blip r:embed="rId2"/>
          <a:srcRect r="75000"/>
          <a:stretch>
            <a:fillRect/>
          </a:stretch>
        </p:blipFill>
        <p:spPr bwMode="auto">
          <a:xfrm>
            <a:off x="1752600" y="2895600"/>
            <a:ext cx="1524000" cy="3962400"/>
          </a:xfrm>
          <a:prstGeom prst="rect">
            <a:avLst/>
          </a:prstGeom>
          <a:noFill/>
          <a:ln w="9525">
            <a:noFill/>
            <a:miter lim="800000"/>
            <a:headEnd/>
            <a:tailEnd/>
          </a:ln>
        </p:spPr>
      </p:pic>
      <p:sp>
        <p:nvSpPr>
          <p:cNvPr id="15" name="Rectangle 14"/>
          <p:cNvSpPr/>
          <p:nvPr/>
        </p:nvSpPr>
        <p:spPr>
          <a:xfrm>
            <a:off x="3508921" y="2967335"/>
            <a:ext cx="2126159" cy="923330"/>
          </a:xfrm>
          <a:prstGeom prst="rect">
            <a:avLst/>
          </a:prstGeom>
          <a:noFill/>
        </p:spPr>
        <p:txBody>
          <a:bodyPr wrap="none">
            <a:spAutoFit/>
          </a:bodyPr>
          <a:lstStyle/>
          <a:p>
            <a:pPr algn="ctr" fontAlgn="auto">
              <a:spcBef>
                <a:spcPts val="0"/>
              </a:spcBef>
              <a:spcAft>
                <a:spcPts val="0"/>
              </a:spcAft>
              <a:defRPr/>
            </a:pP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cs typeface="+mn-cs"/>
              </a:rPr>
              <a:t>Rustle</a:t>
            </a:r>
          </a:p>
        </p:txBody>
      </p:sp>
      <p:sp>
        <p:nvSpPr>
          <p:cNvPr id="17" name="Rectangle 16"/>
          <p:cNvSpPr/>
          <p:nvPr/>
        </p:nvSpPr>
        <p:spPr>
          <a:xfrm>
            <a:off x="2514600" y="4267200"/>
            <a:ext cx="2126159" cy="923330"/>
          </a:xfrm>
          <a:prstGeom prst="rect">
            <a:avLst/>
          </a:prstGeom>
          <a:noFill/>
        </p:spPr>
        <p:txBody>
          <a:bodyPr wrap="none">
            <a:spAutoFit/>
          </a:bodyPr>
          <a:lstStyle/>
          <a:p>
            <a:pPr algn="ctr" fontAlgn="auto">
              <a:spcBef>
                <a:spcPts val="0"/>
              </a:spcBef>
              <a:spcAft>
                <a:spcPts val="0"/>
              </a:spcAft>
              <a:defRPr/>
            </a:pP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cs typeface="+mn-cs"/>
              </a:rPr>
              <a:t>Rustle</a:t>
            </a:r>
          </a:p>
        </p:txBody>
      </p:sp>
      <p:sp>
        <p:nvSpPr>
          <p:cNvPr id="18" name="Rectangle 17"/>
          <p:cNvSpPr/>
          <p:nvPr/>
        </p:nvSpPr>
        <p:spPr>
          <a:xfrm>
            <a:off x="4495800" y="5410200"/>
            <a:ext cx="2126159" cy="923330"/>
          </a:xfrm>
          <a:prstGeom prst="rect">
            <a:avLst/>
          </a:prstGeom>
          <a:noFill/>
        </p:spPr>
        <p:txBody>
          <a:bodyPr wrap="none">
            <a:spAutoFit/>
          </a:bodyPr>
          <a:lstStyle/>
          <a:p>
            <a:pPr algn="ctr" fontAlgn="auto">
              <a:spcBef>
                <a:spcPts val="0"/>
              </a:spcBef>
              <a:spcAft>
                <a:spcPts val="0"/>
              </a:spcAft>
              <a:defRPr/>
            </a:pP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cs typeface="+mn-cs"/>
              </a:rPr>
              <a:t>Rustle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Cognitive Bias</a:t>
            </a:r>
          </a:p>
        </p:txBody>
      </p:sp>
      <p:sp>
        <p:nvSpPr>
          <p:cNvPr id="17410" name="Content Placeholder 2"/>
          <p:cNvSpPr>
            <a:spLocks noGrp="1"/>
          </p:cNvSpPr>
          <p:nvPr>
            <p:ph idx="1"/>
          </p:nvPr>
        </p:nvSpPr>
        <p:spPr/>
        <p:txBody>
          <a:bodyPr/>
          <a:lstStyle/>
          <a:p>
            <a:pPr eaLnBrk="1" hangingPunct="1"/>
            <a:r>
              <a:rPr lang="en-US" smtClean="0"/>
              <a:t>    A cognitive bias is the human tendency to make systematic errors in certain circumstances based on cognitive factors rather than evidence.</a:t>
            </a:r>
          </a:p>
          <a:p>
            <a:pPr eaLnBrk="1" hangingPunct="1"/>
            <a:r>
              <a:rPr lang="en-US" smtClean="0"/>
              <a:t>(Easier) A bias resulting from the way our brain works, instead of other factors.</a:t>
            </a:r>
          </a:p>
          <a:p>
            <a:pPr eaLnBrk="1" hangingPunct="1"/>
            <a:r>
              <a:rPr lang="en-US" smtClean="0"/>
              <a:t>(Easier still)  A Brain Glitch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4568825" y="3651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1442" name="Rectangle 3"/>
          <p:cNvSpPr>
            <a:spLocks noChangeArrowheads="1"/>
          </p:cNvSpPr>
          <p:nvPr/>
        </p:nvSpPr>
        <p:spPr bwMode="auto">
          <a:xfrm>
            <a:off x="0" y="152400"/>
            <a:ext cx="9144000" cy="3019425"/>
          </a:xfrm>
          <a:prstGeom prst="rect">
            <a:avLst/>
          </a:prstGeom>
          <a:noFill/>
          <a:ln w="9525">
            <a:noFill/>
            <a:miter lim="800000"/>
            <a:headEnd/>
            <a:tailEnd/>
          </a:ln>
        </p:spPr>
        <p:txBody>
          <a:bodyPr>
            <a:prstTxWarp prst="textNoShape">
              <a:avLst/>
            </a:prstTxWarp>
            <a:spAutoFit/>
          </a:bodyPr>
          <a:lstStyle/>
          <a:p>
            <a:pPr marL="457200" indent="-457200"/>
            <a:r>
              <a:rPr lang="en-US" sz="4800">
                <a:latin typeface="Times" pitchFamily="-72" charset="0"/>
              </a:rPr>
              <a:t>A </a:t>
            </a:r>
            <a:r>
              <a:rPr lang="en-US" sz="4800">
                <a:solidFill>
                  <a:schemeClr val="hlink"/>
                </a:solidFill>
                <a:latin typeface="Times" pitchFamily="-72" charset="0"/>
              </a:rPr>
              <a:t>Type II error</a:t>
            </a:r>
            <a:r>
              <a:rPr lang="en-US" sz="4800">
                <a:latin typeface="Times" pitchFamily="-72" charset="0"/>
              </a:rPr>
              <a:t>: believe that the rustle in the grass is just the wind when it is a dangerous predator (high cost).</a:t>
            </a:r>
            <a:endParaRPr lang="en-US" sz="4400" i="1">
              <a:latin typeface="Times" pitchFamily="-72" charset="0"/>
            </a:endParaRPr>
          </a:p>
        </p:txBody>
      </p:sp>
      <p:sp>
        <p:nvSpPr>
          <p:cNvPr id="61443" name="Rectangle 4"/>
          <p:cNvSpPr>
            <a:spLocks noChangeArrowheads="1"/>
          </p:cNvSpPr>
          <p:nvPr/>
        </p:nvSpPr>
        <p:spPr bwMode="auto">
          <a:xfrm>
            <a:off x="7883525" y="22320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1444" name="Rectangle 5"/>
          <p:cNvSpPr>
            <a:spLocks noChangeArrowheads="1"/>
          </p:cNvSpPr>
          <p:nvPr/>
        </p:nvSpPr>
        <p:spPr bwMode="auto">
          <a:xfrm>
            <a:off x="3514725" y="182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1445" name="Rectangle 6"/>
          <p:cNvSpPr>
            <a:spLocks noChangeArrowheads="1"/>
          </p:cNvSpPr>
          <p:nvPr/>
        </p:nvSpPr>
        <p:spPr bwMode="auto">
          <a:xfrm>
            <a:off x="6092825" y="6318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1446" name="Rectangle 7"/>
          <p:cNvSpPr>
            <a:spLocks noChangeArrowheads="1"/>
          </p:cNvSpPr>
          <p:nvPr/>
        </p:nvSpPr>
        <p:spPr bwMode="auto">
          <a:xfrm>
            <a:off x="6626225" y="55562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1447" name="Rectangle 8"/>
          <p:cNvSpPr>
            <a:spLocks noChangeArrowheads="1"/>
          </p:cNvSpPr>
          <p:nvPr/>
        </p:nvSpPr>
        <p:spPr bwMode="auto">
          <a:xfrm>
            <a:off x="784225" y="1812925"/>
            <a:ext cx="3482975" cy="457200"/>
          </a:xfrm>
          <a:prstGeom prst="rect">
            <a:avLst/>
          </a:prstGeom>
          <a:noFill/>
          <a:ln w="9525">
            <a:noFill/>
            <a:miter lim="800000"/>
            <a:headEnd/>
            <a:tailEnd/>
          </a:ln>
        </p:spPr>
        <p:txBody>
          <a:bodyPr>
            <a:prstTxWarp prst="textNoShape">
              <a:avLst/>
            </a:prstTxWarp>
            <a:spAutoFit/>
          </a:bodyPr>
          <a:lstStyle/>
          <a:p>
            <a:endParaRPr lang="en-US" sz="1800">
              <a:latin typeface="Times" pitchFamily="-72" charset="0"/>
            </a:endParaRPr>
          </a:p>
        </p:txBody>
      </p:sp>
      <p:pic>
        <p:nvPicPr>
          <p:cNvPr id="61448" name="Picture 9"/>
          <p:cNvPicPr>
            <a:picLocks noChangeAspect="1" noChangeArrowheads="1"/>
          </p:cNvPicPr>
          <p:nvPr/>
        </p:nvPicPr>
        <p:blipFill>
          <a:blip r:embed="rId2"/>
          <a:srcRect/>
          <a:stretch>
            <a:fillRect/>
          </a:stretch>
        </p:blipFill>
        <p:spPr bwMode="auto">
          <a:xfrm>
            <a:off x="2209800" y="3144838"/>
            <a:ext cx="4806950" cy="3713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685800"/>
          <a:ext cx="7010400" cy="5715000"/>
        </p:xfrm>
        <a:graphic>
          <a:graphicData uri="http://schemas.openxmlformats.org/drawingml/2006/table">
            <a:tbl>
              <a:tblPr firstRow="1" bandRow="1">
                <a:tableStyleId>{5C22544A-7EE6-4342-B048-85BDC9FD1C3A}</a:tableStyleId>
              </a:tblPr>
              <a:tblGrid>
                <a:gridCol w="2209800"/>
                <a:gridCol w="2438400"/>
                <a:gridCol w="2362200"/>
              </a:tblGrid>
              <a:tr h="1828800">
                <a:tc>
                  <a:txBody>
                    <a:bodyPr/>
                    <a:lstStyle/>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Really</a:t>
                      </a: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2400" b="1" kern="1200" dirty="0" smtClean="0">
                          <a:solidFill>
                            <a:schemeClr val="tx1"/>
                          </a:solidFill>
                          <a:latin typeface="+mn-lt"/>
                          <a:ea typeface="+mn-ea"/>
                          <a:cs typeface="+mn-cs"/>
                        </a:rPr>
                        <a:t>I think</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1" kern="1200" dirty="0" smtClean="0">
                          <a:solidFill>
                            <a:schemeClr val="tx1"/>
                          </a:solidFill>
                          <a:latin typeface="+mn-lt"/>
                          <a:ea typeface="+mn-ea"/>
                          <a:cs typeface="+mn-cs"/>
                        </a:rPr>
                        <a:t>There’s no tiger</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1" kern="1200" dirty="0" smtClean="0">
                          <a:solidFill>
                            <a:schemeClr val="tx1"/>
                          </a:solidFill>
                          <a:latin typeface="+mn-lt"/>
                          <a:ea typeface="+mn-ea"/>
                          <a:cs typeface="+mn-cs"/>
                        </a:rPr>
                        <a:t>There’s a tiger!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28800">
                <a:tc>
                  <a:txBody>
                    <a:bodyPr/>
                    <a:lstStyle/>
                    <a:p>
                      <a:pPr marL="0" algn="l" defTabSz="914400" rtl="0" eaLnBrk="1" latinLnBrk="0" hangingPunct="1"/>
                      <a:r>
                        <a:rPr lang="en-US" sz="1800" b="1" kern="1200" dirty="0" smtClean="0">
                          <a:solidFill>
                            <a:schemeClr val="tx1"/>
                          </a:solidFill>
                          <a:latin typeface="+mn-lt"/>
                          <a:ea typeface="+mn-ea"/>
                          <a:cs typeface="+mn-cs"/>
                        </a:rPr>
                        <a:t>Help,</a:t>
                      </a:r>
                      <a:r>
                        <a:rPr lang="en-US" sz="1800" b="1" kern="1200" baseline="0" dirty="0" smtClean="0">
                          <a:solidFill>
                            <a:schemeClr val="tx1"/>
                          </a:solidFill>
                          <a:latin typeface="+mn-lt"/>
                          <a:ea typeface="+mn-ea"/>
                          <a:cs typeface="+mn-cs"/>
                        </a:rPr>
                        <a:t> it’s a tiger!!</a:t>
                      </a:r>
                    </a:p>
                    <a:p>
                      <a:pPr marL="0" algn="l" defTabSz="914400" rtl="0" eaLnBrk="1" latinLnBrk="0" hangingPunct="1"/>
                      <a:r>
                        <a:rPr lang="en-US" sz="1800" b="1" kern="1200" baseline="0" dirty="0" smtClean="0">
                          <a:solidFill>
                            <a:schemeClr val="tx1"/>
                          </a:solidFill>
                          <a:latin typeface="+mn-lt"/>
                          <a:ea typeface="+mn-ea"/>
                          <a:cs typeface="+mn-cs"/>
                        </a:rPr>
                        <a:t>Run!!!</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OK, I ran away when I didn’t need to.  No big.</a:t>
                      </a: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(Type I</a:t>
                      </a:r>
                      <a:r>
                        <a:rPr lang="en-US" sz="1800" b="1" kern="1200" baseline="0" dirty="0" smtClean="0">
                          <a:solidFill>
                            <a:schemeClr val="tx1"/>
                          </a:solidFill>
                          <a:latin typeface="+mn-lt"/>
                          <a:ea typeface="+mn-ea"/>
                          <a:cs typeface="+mn-cs"/>
                        </a:rPr>
                        <a:t> error)</a:t>
                      </a:r>
                      <a:endParaRPr lang="en-US" sz="1800" b="1" kern="1200" dirty="0" smtClean="0">
                        <a:solidFill>
                          <a:schemeClr val="tx1"/>
                        </a:solidFill>
                        <a:latin typeface="+mn-lt"/>
                        <a:ea typeface="+mn-ea"/>
                        <a:cs typeface="+mn-cs"/>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Correct answer!</a:t>
                      </a:r>
                      <a:r>
                        <a:rPr lang="en-US" sz="1800" b="1" kern="1200" baseline="0" dirty="0" smtClean="0">
                          <a:solidFill>
                            <a:schemeClr val="tx1"/>
                          </a:solidFill>
                          <a:latin typeface="+mn-lt"/>
                          <a:ea typeface="+mn-ea"/>
                          <a:cs typeface="+mn-cs"/>
                        </a:rPr>
                        <a:t>  </a:t>
                      </a:r>
                      <a:r>
                        <a:rPr lang="en-US" sz="1800" b="1" kern="1200" baseline="0" dirty="0" err="1" smtClean="0">
                          <a:solidFill>
                            <a:schemeClr val="tx1"/>
                          </a:solidFill>
                          <a:latin typeface="+mn-lt"/>
                          <a:ea typeface="+mn-ea"/>
                          <a:cs typeface="+mn-cs"/>
                        </a:rPr>
                        <a:t>Yay</a:t>
                      </a:r>
                      <a:r>
                        <a:rPr lang="en-US" sz="1800" b="1" kern="1200" baseline="0" dirty="0" smtClean="0">
                          <a:solidFill>
                            <a:schemeClr val="tx1"/>
                          </a:solidFill>
                          <a:latin typeface="+mn-lt"/>
                          <a:ea typeface="+mn-ea"/>
                          <a:cs typeface="+mn-cs"/>
                        </a:rPr>
                        <a:t>, I didn’t get eaten!</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26921">
                <a:tc>
                  <a:txBody>
                    <a:bodyPr/>
                    <a:lstStyle/>
                    <a:p>
                      <a:pPr marL="0" algn="l" defTabSz="914400" rtl="0" eaLnBrk="1" latinLnBrk="0" hangingPunct="1"/>
                      <a:r>
                        <a:rPr lang="en-US" sz="1800" b="1" kern="1200" dirty="0" smtClean="0">
                          <a:solidFill>
                            <a:schemeClr val="tx1"/>
                          </a:solidFill>
                          <a:latin typeface="+mn-lt"/>
                          <a:ea typeface="+mn-ea"/>
                          <a:cs typeface="+mn-cs"/>
                        </a:rPr>
                        <a:t>Ho, Hum,  Just the wind.  Don’t panic, there’s no tiger.</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Correct Answer.</a:t>
                      </a:r>
                      <a:r>
                        <a:rPr lang="en-US" sz="1800" b="1" kern="1200" baseline="0" dirty="0" smtClean="0">
                          <a:solidFill>
                            <a:schemeClr val="tx1"/>
                          </a:solidFill>
                          <a:latin typeface="+mn-lt"/>
                          <a:ea typeface="+mn-ea"/>
                          <a:cs typeface="+mn-cs"/>
                        </a:rPr>
                        <a:t>  Yawn.</a:t>
                      </a:r>
                      <a:endParaRPr lang="en-US" sz="1800" b="1" kern="1200" dirty="0" smtClean="0">
                        <a:solidFill>
                          <a:schemeClr val="tx1"/>
                        </a:solidFill>
                        <a:latin typeface="+mn-lt"/>
                        <a:ea typeface="+mn-ea"/>
                        <a:cs typeface="+mn-cs"/>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1" kern="1200" dirty="0" smtClean="0">
                          <a:solidFill>
                            <a:schemeClr val="tx1"/>
                          </a:solidFill>
                          <a:latin typeface="+mn-lt"/>
                          <a:ea typeface="+mn-ea"/>
                          <a:cs typeface="+mn-cs"/>
                        </a:rPr>
                        <a:t>RAWR!</a:t>
                      </a: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(Type II</a:t>
                      </a:r>
                      <a:r>
                        <a:rPr lang="en-US" sz="1800" b="1" kern="1200" baseline="0" dirty="0" smtClean="0">
                          <a:solidFill>
                            <a:schemeClr val="tx1"/>
                          </a:solidFill>
                          <a:latin typeface="+mn-lt"/>
                          <a:ea typeface="+mn-ea"/>
                          <a:cs typeface="+mn-cs"/>
                        </a:rPr>
                        <a:t> error)</a:t>
                      </a:r>
                      <a:endParaRPr lang="en-US" sz="18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Down Arrow 2"/>
          <p:cNvSpPr/>
          <p:nvPr/>
        </p:nvSpPr>
        <p:spPr>
          <a:xfrm>
            <a:off x="2133600" y="1905000"/>
            <a:ext cx="484188"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ight Arrow 3"/>
          <p:cNvSpPr/>
          <p:nvPr/>
        </p:nvSpPr>
        <p:spPr>
          <a:xfrm>
            <a:off x="1295400" y="838200"/>
            <a:ext cx="14351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2485" name="Picture 9"/>
          <p:cNvPicPr>
            <a:picLocks noChangeAspect="1" noChangeArrowheads="1"/>
          </p:cNvPicPr>
          <p:nvPr/>
        </p:nvPicPr>
        <p:blipFill>
          <a:blip r:embed="rId2"/>
          <a:srcRect/>
          <a:stretch>
            <a:fillRect/>
          </a:stretch>
        </p:blipFill>
        <p:spPr bwMode="auto">
          <a:xfrm>
            <a:off x="5867400" y="4724400"/>
            <a:ext cx="1639888" cy="1266825"/>
          </a:xfrm>
          <a:prstGeom prst="rect">
            <a:avLst/>
          </a:prstGeom>
          <a:noFill/>
          <a:ln w="9525">
            <a:noFill/>
            <a:miter lim="800000"/>
            <a:headEnd/>
            <a:tailEnd/>
          </a:ln>
        </p:spPr>
      </p:pic>
      <p:sp>
        <p:nvSpPr>
          <p:cNvPr id="62486" name="TextBox 5"/>
          <p:cNvSpPr txBox="1">
            <a:spLocks noChangeArrowheads="1"/>
          </p:cNvSpPr>
          <p:nvPr/>
        </p:nvSpPr>
        <p:spPr bwMode="auto">
          <a:xfrm>
            <a:off x="914400" y="228600"/>
            <a:ext cx="6934200" cy="461963"/>
          </a:xfrm>
          <a:prstGeom prst="rect">
            <a:avLst/>
          </a:prstGeom>
          <a:noFill/>
          <a:ln w="9525">
            <a:noFill/>
            <a:miter lim="800000"/>
            <a:headEnd/>
            <a:tailEnd/>
          </a:ln>
        </p:spPr>
        <p:txBody>
          <a:bodyPr>
            <a:prstTxWarp prst="textNoShape">
              <a:avLst/>
            </a:prstTxWarp>
            <a:spAutoFit/>
          </a:bodyPr>
          <a:lstStyle/>
          <a:p>
            <a:pPr algn="ctr"/>
            <a:r>
              <a:rPr lang="en-US" b="1">
                <a:latin typeface="Calibri" pitchFamily="-72" charset="0"/>
              </a:rPr>
              <a:t>Rustle in the Grass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The Downside of False Positives</a:t>
            </a:r>
          </a:p>
        </p:txBody>
      </p:sp>
      <p:sp>
        <p:nvSpPr>
          <p:cNvPr id="63490" name="Content Placeholder 2"/>
          <p:cNvSpPr>
            <a:spLocks noGrp="1"/>
          </p:cNvSpPr>
          <p:nvPr>
            <p:ph idx="1"/>
          </p:nvPr>
        </p:nvSpPr>
        <p:spPr/>
        <p:txBody>
          <a:bodyPr/>
          <a:lstStyle/>
          <a:p>
            <a:pPr algn="ctr" eaLnBrk="1" hangingPunct="1"/>
            <a:r>
              <a:rPr lang="en-US" smtClean="0"/>
              <a:t>Suppose that about one in a thousand people has the dreaded lethal disease </a:t>
            </a:r>
            <a:r>
              <a:rPr lang="en-US" i="1" smtClean="0"/>
              <a:t>creeping uvulitis</a:t>
            </a:r>
            <a:r>
              <a:rPr lang="en-US" smtClean="0"/>
              <a:t>, and doesn’t even know it.  Suppose we have a test that is 99% accurate in diagnosing this dread ailment.</a:t>
            </a:r>
          </a:p>
          <a:p>
            <a:pPr algn="ctr" eaLnBrk="1" hangingPunct="1"/>
            <a:endParaRPr lang="en-US" smtClean="0"/>
          </a:p>
          <a:p>
            <a:pPr algn="ctr" eaLnBrk="1" hangingPunct="1"/>
            <a:r>
              <a:rPr lang="en-US" smtClean="0"/>
              <a:t>What happens if we test a whole bunch of people for the disease?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847725"/>
          <a:ext cx="7010400" cy="5407025"/>
        </p:xfrm>
        <a:graphic>
          <a:graphicData uri="http://schemas.openxmlformats.org/drawingml/2006/table">
            <a:tbl>
              <a:tblPr firstRow="1" bandRow="1">
                <a:tableStyleId>{5C22544A-7EE6-4342-B048-85BDC9FD1C3A}</a:tableStyleId>
              </a:tblPr>
              <a:tblGrid>
                <a:gridCol w="2209800"/>
                <a:gridCol w="2438400"/>
                <a:gridCol w="2362200"/>
              </a:tblGrid>
              <a:tr h="1710537">
                <a:tc>
                  <a:txBody>
                    <a:bodyPr/>
                    <a:lstStyle/>
                    <a:p>
                      <a:pPr marL="0" algn="l" defTabSz="914400" rtl="0" eaLnBrk="1" latinLnBrk="0" hangingPunct="1"/>
                      <a:r>
                        <a:rPr lang="en-US" sz="1800" b="1" kern="120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Really</a:t>
                      </a: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99% accurate</a:t>
                      </a:r>
                    </a:p>
                    <a:p>
                      <a:pPr marL="0" algn="l" defTabSz="914400" rtl="0" eaLnBrk="1" latinLnBrk="0" hangingPunct="1"/>
                      <a:r>
                        <a:rPr lang="en-US" sz="2400" b="1" kern="1200" dirty="0" smtClean="0">
                          <a:solidFill>
                            <a:schemeClr val="tx1"/>
                          </a:solidFill>
                          <a:latin typeface="+mn-lt"/>
                          <a:ea typeface="+mn-ea"/>
                          <a:cs typeface="+mn-cs"/>
                        </a:rPr>
                        <a:t>Test shows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1" kern="1200" dirty="0" smtClean="0">
                          <a:solidFill>
                            <a:schemeClr val="tx1"/>
                          </a:solidFill>
                          <a:latin typeface="+mn-lt"/>
                          <a:ea typeface="+mn-ea"/>
                          <a:cs typeface="+mn-cs"/>
                        </a:rPr>
                        <a:t>All Clear</a:t>
                      </a:r>
                    </a:p>
                    <a:p>
                      <a:pPr marL="0" algn="ctr" defTabSz="914400" rtl="0" eaLnBrk="1" latinLnBrk="0" hangingPunct="1"/>
                      <a:r>
                        <a:rPr lang="en-US" sz="1800" b="1" kern="1200" dirty="0" smtClean="0">
                          <a:solidFill>
                            <a:schemeClr val="tx1"/>
                          </a:solidFill>
                          <a:latin typeface="+mn-lt"/>
                          <a:ea typeface="+mn-ea"/>
                          <a:cs typeface="+mn-cs"/>
                        </a:rPr>
                        <a:t>100,000 people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800" b="1" kern="1200" dirty="0" smtClean="0">
                          <a:solidFill>
                            <a:schemeClr val="tx1"/>
                          </a:solidFill>
                          <a:latin typeface="+mn-lt"/>
                          <a:ea typeface="+mn-ea"/>
                          <a:cs typeface="+mn-cs"/>
                        </a:rPr>
                        <a:t>Disease</a:t>
                      </a:r>
                    </a:p>
                    <a:p>
                      <a:pPr marL="0" algn="ctr" defTabSz="914400" rtl="0" eaLnBrk="1" latinLnBrk="0" hangingPunct="1"/>
                      <a:r>
                        <a:rPr lang="en-US" sz="1800" b="1" kern="1200" dirty="0" smtClean="0">
                          <a:solidFill>
                            <a:schemeClr val="tx1"/>
                          </a:solidFill>
                          <a:latin typeface="+mn-lt"/>
                          <a:ea typeface="+mn-ea"/>
                          <a:cs typeface="+mn-cs"/>
                        </a:rPr>
                        <a:t>100</a:t>
                      </a:r>
                      <a:r>
                        <a:rPr lang="en-US" sz="1800" b="1" kern="1200" baseline="0" dirty="0" smtClean="0">
                          <a:solidFill>
                            <a:schemeClr val="tx1"/>
                          </a:solidFill>
                          <a:latin typeface="+mn-lt"/>
                          <a:ea typeface="+mn-ea"/>
                          <a:cs typeface="+mn-cs"/>
                        </a:rPr>
                        <a:t> total</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82496">
                <a:tc>
                  <a:txBody>
                    <a:bodyPr/>
                    <a:lstStyle/>
                    <a:p>
                      <a:pPr marL="0" algn="l" defTabSz="914400" rtl="0" eaLnBrk="1" latinLnBrk="0" hangingPunct="1"/>
                      <a:r>
                        <a:rPr lang="en-US" sz="1800" b="1" kern="1200" baseline="0" dirty="0" smtClean="0">
                          <a:solidFill>
                            <a:schemeClr val="tx1"/>
                          </a:solidFill>
                          <a:latin typeface="+mn-lt"/>
                          <a:ea typeface="+mn-ea"/>
                          <a:cs typeface="+mn-cs"/>
                        </a:rPr>
                        <a:t>Disease</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1,000 people get the bad</a:t>
                      </a:r>
                      <a:r>
                        <a:rPr lang="en-US" sz="1800" b="1" kern="1200" baseline="0" dirty="0" smtClean="0">
                          <a:solidFill>
                            <a:schemeClr val="tx1"/>
                          </a:solidFill>
                          <a:latin typeface="+mn-lt"/>
                          <a:ea typeface="+mn-ea"/>
                          <a:cs typeface="+mn-cs"/>
                        </a:rPr>
                        <a:t> news that they’re sick, when they’re not.</a:t>
                      </a:r>
                    </a:p>
                    <a:p>
                      <a:pPr marL="0" algn="l" defTabSz="914400" rtl="0" eaLnBrk="1" latinLnBrk="0" hangingPunct="1"/>
                      <a:r>
                        <a:rPr lang="en-US" sz="1800" b="1" kern="1200" baseline="0" dirty="0" smtClean="0">
                          <a:solidFill>
                            <a:schemeClr val="tx1"/>
                          </a:solidFill>
                          <a:latin typeface="+mn-lt"/>
                          <a:ea typeface="+mn-ea"/>
                          <a:cs typeface="+mn-cs"/>
                        </a:rPr>
                        <a:t>(Type I error)</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Correct answer!</a:t>
                      </a:r>
                      <a:r>
                        <a:rPr lang="en-US" sz="1800" b="1" kern="1200" baseline="0" dirty="0" smtClean="0">
                          <a:solidFill>
                            <a:schemeClr val="tx1"/>
                          </a:solidFill>
                          <a:latin typeface="+mn-lt"/>
                          <a:ea typeface="+mn-ea"/>
                          <a:cs typeface="+mn-cs"/>
                        </a:rPr>
                        <a:t>  99 people are treated and don’t die.</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4767">
                <a:tc>
                  <a:txBody>
                    <a:bodyPr/>
                    <a:lstStyle/>
                    <a:p>
                      <a:pPr marL="0" algn="l" defTabSz="914400" rtl="0" eaLnBrk="1" latinLnBrk="0" hangingPunct="1"/>
                      <a:r>
                        <a:rPr lang="en-US" sz="1800" b="1" kern="1200" dirty="0" smtClean="0">
                          <a:solidFill>
                            <a:schemeClr val="tx1"/>
                          </a:solidFill>
                          <a:latin typeface="+mn-lt"/>
                          <a:ea typeface="+mn-ea"/>
                          <a:cs typeface="+mn-cs"/>
                        </a:rPr>
                        <a:t>All Clear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smtClean="0">
                          <a:solidFill>
                            <a:schemeClr val="tx1"/>
                          </a:solidFill>
                          <a:latin typeface="+mn-lt"/>
                          <a:ea typeface="+mn-ea"/>
                          <a:cs typeface="+mn-cs"/>
                        </a:rPr>
                        <a:t>Correct Answer.</a:t>
                      </a:r>
                      <a:r>
                        <a:rPr lang="en-US" sz="1800" b="1" kern="1200" baseline="0" dirty="0" smtClean="0">
                          <a:solidFill>
                            <a:schemeClr val="tx1"/>
                          </a:solidFill>
                          <a:latin typeface="+mn-lt"/>
                          <a:ea typeface="+mn-ea"/>
                          <a:cs typeface="+mn-cs"/>
                        </a:rPr>
                        <a:t>  99,000 people get the good news that they’re fine.</a:t>
                      </a:r>
                      <a:endParaRPr lang="en-US" sz="18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One guy is</a:t>
                      </a:r>
                      <a:r>
                        <a:rPr lang="en-US" sz="1800" b="1" kern="1200" baseline="0" dirty="0" smtClean="0">
                          <a:solidFill>
                            <a:schemeClr val="tx1"/>
                          </a:solidFill>
                          <a:latin typeface="+mn-lt"/>
                          <a:ea typeface="+mn-ea"/>
                          <a:cs typeface="+mn-cs"/>
                        </a:rPr>
                        <a:t> told he’s fine.  He dies.</a:t>
                      </a:r>
                      <a:endParaRPr lang="en-US" sz="1800" b="1" kern="1200" dirty="0" smtClean="0">
                        <a:solidFill>
                          <a:schemeClr val="tx1"/>
                        </a:solidFill>
                        <a:latin typeface="+mn-lt"/>
                        <a:ea typeface="+mn-ea"/>
                        <a:cs typeface="+mn-cs"/>
                      </a:endParaRPr>
                    </a:p>
                    <a:p>
                      <a:pPr marL="0" algn="l" defTabSz="914400" rtl="0" eaLnBrk="1" latinLnBrk="0" hangingPunct="1"/>
                      <a:r>
                        <a:rPr lang="en-US" sz="1800" b="1" kern="1200" dirty="0" smtClean="0">
                          <a:solidFill>
                            <a:schemeClr val="tx1"/>
                          </a:solidFill>
                          <a:latin typeface="+mn-lt"/>
                          <a:ea typeface="+mn-ea"/>
                          <a:cs typeface="+mn-cs"/>
                        </a:rPr>
                        <a:t>(Type II</a:t>
                      </a:r>
                      <a:r>
                        <a:rPr lang="en-US" sz="1800" b="1" kern="1200" baseline="0" dirty="0" smtClean="0">
                          <a:solidFill>
                            <a:schemeClr val="tx1"/>
                          </a:solidFill>
                          <a:latin typeface="+mn-lt"/>
                          <a:ea typeface="+mn-ea"/>
                          <a:cs typeface="+mn-cs"/>
                        </a:rPr>
                        <a:t> error)</a:t>
                      </a:r>
                      <a:endParaRPr lang="en-US" sz="18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Down Arrow 2"/>
          <p:cNvSpPr/>
          <p:nvPr/>
        </p:nvSpPr>
        <p:spPr>
          <a:xfrm>
            <a:off x="2362200" y="2057400"/>
            <a:ext cx="484188"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ight Arrow 3"/>
          <p:cNvSpPr/>
          <p:nvPr/>
        </p:nvSpPr>
        <p:spPr>
          <a:xfrm>
            <a:off x="1295400" y="1219200"/>
            <a:ext cx="14351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533" name="TextBox 7"/>
          <p:cNvSpPr txBox="1">
            <a:spLocks noChangeArrowheads="1"/>
          </p:cNvSpPr>
          <p:nvPr/>
        </p:nvSpPr>
        <p:spPr bwMode="auto">
          <a:xfrm>
            <a:off x="838200" y="228600"/>
            <a:ext cx="7010400" cy="400050"/>
          </a:xfrm>
          <a:prstGeom prst="rect">
            <a:avLst/>
          </a:prstGeom>
          <a:noFill/>
          <a:ln w="9525">
            <a:noFill/>
            <a:miter lim="800000"/>
            <a:headEnd/>
            <a:tailEnd/>
          </a:ln>
        </p:spPr>
        <p:txBody>
          <a:bodyPr>
            <a:prstTxWarp prst="textNoShape">
              <a:avLst/>
            </a:prstTxWarp>
            <a:spAutoFit/>
          </a:bodyPr>
          <a:lstStyle/>
          <a:p>
            <a:pPr algn="ctr"/>
            <a:r>
              <a:rPr lang="en-US" sz="2000" b="1">
                <a:latin typeface="Calibri" pitchFamily="-72" charset="0"/>
              </a:rPr>
              <a:t>Creeping Uvulitis, we test 100,100 people, 100 of them are sick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The results	</a:t>
            </a:r>
          </a:p>
        </p:txBody>
      </p:sp>
      <p:sp>
        <p:nvSpPr>
          <p:cNvPr id="65538" name="Content Placeholder 2"/>
          <p:cNvSpPr>
            <a:spLocks noGrp="1"/>
          </p:cNvSpPr>
          <p:nvPr>
            <p:ph idx="1"/>
          </p:nvPr>
        </p:nvSpPr>
        <p:spPr/>
        <p:txBody>
          <a:bodyPr/>
          <a:lstStyle/>
          <a:p>
            <a:pPr eaLnBrk="1" hangingPunct="1"/>
            <a:r>
              <a:rPr lang="en-US" smtClean="0"/>
              <a:t>100,100 people are tested with a 99% accurate test.</a:t>
            </a:r>
          </a:p>
          <a:p>
            <a:pPr eaLnBrk="1" hangingPunct="1"/>
            <a:endParaRPr lang="en-US" smtClean="0"/>
          </a:p>
          <a:p>
            <a:pPr eaLnBrk="1" hangingPunct="1"/>
            <a:r>
              <a:rPr lang="en-US" smtClean="0"/>
              <a:t>1,099 get results that say they are sick.  9% of these people actually are.</a:t>
            </a:r>
          </a:p>
          <a:p>
            <a:pPr eaLnBrk="1" hangingPunct="1"/>
            <a:endParaRPr lang="en-US" smtClean="0"/>
          </a:p>
          <a:p>
            <a:pPr eaLnBrk="1" hangingPunct="1"/>
            <a:r>
              <a:rPr lang="en-US" smtClean="0"/>
              <a:t>Understand probabilities before you jump to conclusions.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6"/>
          <p:cNvSpPr>
            <a:spLocks noGrp="1"/>
          </p:cNvSpPr>
          <p:nvPr>
            <p:ph type="title"/>
          </p:nvPr>
        </p:nvSpPr>
        <p:spPr/>
        <p:txBody>
          <a:bodyPr/>
          <a:lstStyle/>
          <a:p>
            <a:pPr eaLnBrk="1" hangingPunct="1"/>
            <a:r>
              <a:rPr lang="en-US" smtClean="0"/>
              <a:t>Decision making</a:t>
            </a:r>
          </a:p>
        </p:txBody>
      </p:sp>
      <p:sp>
        <p:nvSpPr>
          <p:cNvPr id="18434" name="Text Placeholder 7"/>
          <p:cNvSpPr>
            <a:spLocks noGrp="1"/>
          </p:cNvSpPr>
          <p:nvPr>
            <p:ph type="body" idx="1"/>
          </p:nvPr>
        </p:nvSpPr>
        <p:spPr/>
        <p:txBody>
          <a:bodyPr/>
          <a:lstStyle/>
          <a:p>
            <a:pPr eaLnBrk="1" hangingPunct="1"/>
            <a:r>
              <a:rPr lang="en-US" smtClean="0"/>
              <a:t>What we really ought to do</a:t>
            </a:r>
          </a:p>
        </p:txBody>
      </p:sp>
      <p:sp>
        <p:nvSpPr>
          <p:cNvPr id="9" name="Content Placeholder 8"/>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en-US" dirty="0" smtClean="0">
                <a:ea typeface="+mn-ea"/>
                <a:cs typeface="+mn-cs"/>
              </a:rPr>
              <a:t>Think through all the evidence</a:t>
            </a:r>
          </a:p>
          <a:p>
            <a:pPr eaLnBrk="1" fontAlgn="auto" hangingPunct="1">
              <a:spcAft>
                <a:spcPts val="0"/>
              </a:spcAft>
              <a:buFont typeface="Arial" pitchFamily="34" charset="0"/>
              <a:buChar char="•"/>
              <a:defRPr/>
            </a:pPr>
            <a:r>
              <a:rPr lang="en-US" dirty="0" smtClean="0">
                <a:ea typeface="+mn-ea"/>
                <a:cs typeface="+mn-cs"/>
              </a:rPr>
              <a:t>Use logic</a:t>
            </a:r>
          </a:p>
          <a:p>
            <a:pPr eaLnBrk="1" fontAlgn="auto" hangingPunct="1">
              <a:spcAft>
                <a:spcPts val="0"/>
              </a:spcAft>
              <a:buFont typeface="Arial" pitchFamily="34" charset="0"/>
              <a:buChar char="•"/>
              <a:defRPr/>
            </a:pPr>
            <a:r>
              <a:rPr lang="en-US" dirty="0" smtClean="0">
                <a:ea typeface="+mn-ea"/>
                <a:cs typeface="+mn-cs"/>
              </a:rPr>
              <a:t>Ignore irrelevant information</a:t>
            </a:r>
          </a:p>
          <a:p>
            <a:pPr eaLnBrk="1" fontAlgn="auto" hangingPunct="1">
              <a:spcAft>
                <a:spcPts val="0"/>
              </a:spcAft>
              <a:buFont typeface="Arial" pitchFamily="34" charset="0"/>
              <a:buChar char="•"/>
              <a:defRPr/>
            </a:pPr>
            <a:r>
              <a:rPr lang="en-US" dirty="0" smtClean="0">
                <a:ea typeface="+mn-ea"/>
                <a:cs typeface="+mn-cs"/>
              </a:rPr>
              <a:t>Pay attention</a:t>
            </a:r>
          </a:p>
          <a:p>
            <a:pPr eaLnBrk="1" fontAlgn="auto" hangingPunct="1">
              <a:spcAft>
                <a:spcPts val="0"/>
              </a:spcAft>
              <a:buFont typeface="Arial" pitchFamily="34" charset="0"/>
              <a:buChar char="•"/>
              <a:defRPr/>
            </a:pPr>
            <a:r>
              <a:rPr lang="en-US" dirty="0" smtClean="0">
                <a:ea typeface="+mn-ea"/>
                <a:cs typeface="+mn-cs"/>
              </a:rPr>
              <a:t>Sort out the meaningful patterns from the noise</a:t>
            </a:r>
          </a:p>
          <a:p>
            <a:pPr eaLnBrk="1" fontAlgn="auto" hangingPunct="1">
              <a:spcAft>
                <a:spcPts val="0"/>
              </a:spcAft>
              <a:buFont typeface="Arial" pitchFamily="34" charset="0"/>
              <a:buChar char="•"/>
              <a:defRPr/>
            </a:pPr>
            <a:r>
              <a:rPr lang="en-US" dirty="0" smtClean="0">
                <a:ea typeface="+mn-ea"/>
                <a:cs typeface="+mn-cs"/>
              </a:rPr>
              <a:t>Change our minds when there is good reason	</a:t>
            </a:r>
          </a:p>
          <a:p>
            <a:pPr eaLnBrk="1" fontAlgn="auto" hangingPunct="1">
              <a:spcAft>
                <a:spcPts val="0"/>
              </a:spcAft>
              <a:buFont typeface="Arial" pitchFamily="34" charset="0"/>
              <a:buNone/>
              <a:defRPr/>
            </a:pPr>
            <a:endParaRPr lang="en-US" dirty="0">
              <a:ea typeface="+mn-ea"/>
              <a:cs typeface="+mn-cs"/>
            </a:endParaRPr>
          </a:p>
        </p:txBody>
      </p:sp>
      <p:sp>
        <p:nvSpPr>
          <p:cNvPr id="18436" name="Text Placeholder 9"/>
          <p:cNvSpPr>
            <a:spLocks noGrp="1"/>
          </p:cNvSpPr>
          <p:nvPr>
            <p:ph type="body" sz="quarter" idx="3"/>
          </p:nvPr>
        </p:nvSpPr>
        <p:spPr/>
        <p:txBody>
          <a:bodyPr/>
          <a:lstStyle/>
          <a:p>
            <a:pPr eaLnBrk="1" hangingPunct="1"/>
            <a:r>
              <a:rPr lang="en-US" smtClean="0"/>
              <a:t>What people usually do</a:t>
            </a:r>
          </a:p>
        </p:txBody>
      </p:sp>
      <p:sp>
        <p:nvSpPr>
          <p:cNvPr id="11" name="Content Placeholder 10"/>
          <p:cNvSpPr>
            <a:spLocks noGrp="1"/>
          </p:cNvSpPr>
          <p:nvPr>
            <p:ph sz="quarter" idx="4"/>
          </p:nvPr>
        </p:nvSpPr>
        <p:spPr>
          <a:xfrm>
            <a:off x="4645025" y="2174875"/>
            <a:ext cx="4041775" cy="4149725"/>
          </a:xfrm>
        </p:spPr>
        <p:txBody>
          <a:bodyPr/>
          <a:lstStyle/>
          <a:p>
            <a:pPr eaLnBrk="1" hangingPunct="1"/>
            <a:r>
              <a:rPr lang="en-US" smtClean="0"/>
              <a:t>Take mental shortcuts</a:t>
            </a:r>
          </a:p>
          <a:p>
            <a:pPr eaLnBrk="1" hangingPunct="1"/>
            <a:r>
              <a:rPr lang="en-US" smtClean="0"/>
              <a:t>Jump to conclusions</a:t>
            </a:r>
          </a:p>
          <a:p>
            <a:pPr eaLnBrk="1" hangingPunct="1"/>
            <a:r>
              <a:rPr lang="en-US" smtClean="0"/>
              <a:t>Be confused by irrelevant information</a:t>
            </a:r>
          </a:p>
          <a:p>
            <a:pPr eaLnBrk="1" hangingPunct="1"/>
            <a:r>
              <a:rPr lang="en-US" smtClean="0"/>
              <a:t>Miss important stuff</a:t>
            </a:r>
          </a:p>
          <a:p>
            <a:pPr eaLnBrk="1" hangingPunct="1"/>
            <a:r>
              <a:rPr lang="en-US" smtClean="0"/>
              <a:t>Think we see patterns everywhere</a:t>
            </a:r>
          </a:p>
          <a:p>
            <a:pPr eaLnBrk="1" hangingPunct="1"/>
            <a:r>
              <a:rPr lang="en-US" smtClean="0"/>
              <a:t>Stick to our preconceptions, even when they turn out to be wrong</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 calcmode="lin" valueType="num">
                                      <p:cBhvr additive="base">
                                        <p:cTn id="6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 calcmode="lin" valueType="num">
                                      <p:cBhvr additive="base">
                                        <p:cTn id="6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5" end="5"/>
                                            </p:txEl>
                                          </p:spTgt>
                                        </p:tgtEl>
                                        <p:attrNameLst>
                                          <p:attrName>style.visibility</p:attrName>
                                        </p:attrNameLst>
                                      </p:cBhvr>
                                      <p:to>
                                        <p:strVal val="visible"/>
                                      </p:to>
                                    </p:set>
                                    <p:anim calcmode="lin" valueType="num">
                                      <p:cBhvr additive="base">
                                        <p:cTn id="7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4568825" y="36512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621571" name="Rectangle 3"/>
          <p:cNvSpPr>
            <a:spLocks noChangeArrowheads="1"/>
          </p:cNvSpPr>
          <p:nvPr/>
        </p:nvSpPr>
        <p:spPr bwMode="auto">
          <a:xfrm>
            <a:off x="0" y="152400"/>
            <a:ext cx="86106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457200" indent="-457200" algn="ctr" fontAlgn="auto">
              <a:spcBef>
                <a:spcPts val="0"/>
              </a:spcBef>
              <a:spcAft>
                <a:spcPts val="0"/>
              </a:spcAft>
              <a:defRPr/>
            </a:pPr>
            <a:r>
              <a:rPr lang="en-US" sz="3600">
                <a:solidFill>
                  <a:schemeClr val="tx2"/>
                </a:solidFill>
                <a:effectLst>
                  <a:outerShdw blurRad="38100" dist="38100" dir="2700000" algn="tl">
                    <a:srgbClr val="FFFFFF"/>
                  </a:outerShdw>
                </a:effectLst>
                <a:latin typeface="Palatino" charset="0"/>
                <a:ea typeface="ＭＳ Ｐゴシック" charset="0"/>
                <a:cs typeface="+mn-cs"/>
              </a:rPr>
              <a:t>   </a:t>
            </a:r>
            <a:endParaRPr lang="en-US" sz="1800">
              <a:latin typeface="Times" charset="0"/>
              <a:ea typeface="ＭＳ Ｐゴシック" charset="0"/>
              <a:cs typeface="+mn-cs"/>
            </a:endParaRPr>
          </a:p>
        </p:txBody>
      </p:sp>
      <p:sp>
        <p:nvSpPr>
          <p:cNvPr id="19459" name="Rectangle 4"/>
          <p:cNvSpPr>
            <a:spLocks noChangeArrowheads="1"/>
          </p:cNvSpPr>
          <p:nvPr/>
        </p:nvSpPr>
        <p:spPr bwMode="auto">
          <a:xfrm>
            <a:off x="7883525" y="223202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19460" name="Rectangle 5"/>
          <p:cNvSpPr>
            <a:spLocks noChangeArrowheads="1"/>
          </p:cNvSpPr>
          <p:nvPr/>
        </p:nvSpPr>
        <p:spPr bwMode="auto">
          <a:xfrm>
            <a:off x="3514725" y="182562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19461" name="Rectangle 6"/>
          <p:cNvSpPr>
            <a:spLocks noChangeArrowheads="1"/>
          </p:cNvSpPr>
          <p:nvPr/>
        </p:nvSpPr>
        <p:spPr bwMode="auto">
          <a:xfrm>
            <a:off x="6092825" y="63182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19462" name="Rectangle 7"/>
          <p:cNvSpPr>
            <a:spLocks noChangeArrowheads="1"/>
          </p:cNvSpPr>
          <p:nvPr/>
        </p:nvSpPr>
        <p:spPr bwMode="auto">
          <a:xfrm>
            <a:off x="6626225" y="55562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Times" pitchFamily="-72" charset="0"/>
            </a:endParaRPr>
          </a:p>
        </p:txBody>
      </p:sp>
      <p:sp>
        <p:nvSpPr>
          <p:cNvPr id="19463" name="Rectangle 8"/>
          <p:cNvSpPr>
            <a:spLocks noChangeArrowheads="1"/>
          </p:cNvSpPr>
          <p:nvPr/>
        </p:nvSpPr>
        <p:spPr bwMode="auto">
          <a:xfrm>
            <a:off x="5991225" y="5165725"/>
            <a:ext cx="2847975" cy="366713"/>
          </a:xfrm>
          <a:prstGeom prst="rect">
            <a:avLst/>
          </a:prstGeom>
          <a:noFill/>
          <a:ln w="9525">
            <a:noFill/>
            <a:miter lim="800000"/>
            <a:headEnd/>
            <a:tailEnd/>
          </a:ln>
        </p:spPr>
        <p:txBody>
          <a:bodyPr>
            <a:prstTxWarp prst="textNoShape">
              <a:avLst/>
            </a:prstTxWarp>
            <a:spAutoFit/>
          </a:bodyPr>
          <a:lstStyle/>
          <a:p>
            <a:endParaRPr lang="en-US" sz="1800">
              <a:latin typeface="Times" pitchFamily="-72" charset="0"/>
            </a:endParaRPr>
          </a:p>
        </p:txBody>
      </p:sp>
      <p:sp>
        <p:nvSpPr>
          <p:cNvPr id="621577" name="Rectangle 9"/>
          <p:cNvSpPr>
            <a:spLocks noChangeArrowheads="1"/>
          </p:cNvSpPr>
          <p:nvPr/>
        </p:nvSpPr>
        <p:spPr bwMode="auto">
          <a:xfrm>
            <a:off x="457200" y="228600"/>
            <a:ext cx="8382000" cy="50260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ts val="0"/>
              </a:spcBef>
              <a:spcAft>
                <a:spcPts val="0"/>
              </a:spcAft>
              <a:defRPr/>
            </a:pPr>
            <a:r>
              <a:rPr lang="en-US" sz="5400" dirty="0">
                <a:solidFill>
                  <a:srgbClr val="002060"/>
                </a:solidFill>
                <a:effectLst>
                  <a:outerShdw blurRad="38100" dist="38100" dir="2700000" algn="tl">
                    <a:srgbClr val="FFFFFF"/>
                  </a:outerShdw>
                </a:effectLst>
                <a:latin typeface="Palatino" pitchFamily="18" charset="0"/>
                <a:ea typeface="+mn-ea"/>
                <a:cs typeface="+mn-cs"/>
              </a:rPr>
              <a:t>Confirmation Bias</a:t>
            </a:r>
          </a:p>
          <a:p>
            <a:pPr algn="ctr" fontAlgn="auto">
              <a:spcBef>
                <a:spcPts val="0"/>
              </a:spcBef>
              <a:spcAft>
                <a:spcPts val="0"/>
              </a:spcAft>
              <a:defRPr/>
            </a:pPr>
            <a:endParaRPr lang="en-US" sz="5400" dirty="0">
              <a:latin typeface="+mn-lt"/>
              <a:ea typeface="+mn-ea"/>
              <a:cs typeface="+mn-cs"/>
            </a:endParaRPr>
          </a:p>
          <a:p>
            <a:pPr algn="ctr" fontAlgn="auto">
              <a:spcBef>
                <a:spcPts val="0"/>
              </a:spcBef>
              <a:spcAft>
                <a:spcPts val="0"/>
              </a:spcAft>
              <a:defRPr/>
            </a:pPr>
            <a:r>
              <a:rPr lang="en-US" sz="5400" dirty="0">
                <a:latin typeface="+mn-lt"/>
                <a:ea typeface="+mn-ea"/>
                <a:cs typeface="+mn-cs"/>
              </a:rPr>
              <a:t>The tendency to seek &amp; find confirmatory evidence for one</a:t>
            </a:r>
            <a:r>
              <a:rPr lang="en-US" sz="5400" dirty="0">
                <a:latin typeface="Arial" pitchFamily="34" charset="0"/>
                <a:ea typeface="+mn-ea"/>
                <a:cs typeface="+mn-cs"/>
              </a:rPr>
              <a:t>’</a:t>
            </a:r>
            <a:r>
              <a:rPr lang="en-US" altLang="ja-JP" sz="5400" dirty="0">
                <a:latin typeface="+mn-lt"/>
                <a:ea typeface="+mn-ea"/>
                <a:cs typeface="+mn-cs"/>
              </a:rPr>
              <a:t>s beliefs, and to ignore </a:t>
            </a:r>
            <a:r>
              <a:rPr lang="en-US" altLang="ja-JP" sz="5400" dirty="0" err="1">
                <a:latin typeface="+mn-lt"/>
                <a:ea typeface="+mn-ea"/>
                <a:cs typeface="+mn-cs"/>
              </a:rPr>
              <a:t>disconfirmatory</a:t>
            </a:r>
            <a:r>
              <a:rPr lang="en-US" altLang="ja-JP" sz="5400" dirty="0">
                <a:latin typeface="+mn-lt"/>
                <a:ea typeface="+mn-ea"/>
                <a:cs typeface="+mn-cs"/>
              </a:rPr>
              <a:t> evidence</a:t>
            </a:r>
            <a:endParaRPr lang="en-US" sz="5400" dirty="0">
              <a:latin typeface="+mn-lt"/>
              <a:ea typeface="+mn-ea"/>
              <a:cs typeface="+mn-cs"/>
            </a:endParaRPr>
          </a:p>
        </p:txBody>
      </p:sp>
      <p:sp>
        <p:nvSpPr>
          <p:cNvPr id="19465" name="TextBox 9"/>
          <p:cNvSpPr txBox="1">
            <a:spLocks noChangeArrowheads="1"/>
          </p:cNvSpPr>
          <p:nvPr/>
        </p:nvSpPr>
        <p:spPr bwMode="auto">
          <a:xfrm>
            <a:off x="609600" y="5562600"/>
            <a:ext cx="8077200" cy="701675"/>
          </a:xfrm>
          <a:prstGeom prst="rect">
            <a:avLst/>
          </a:prstGeom>
          <a:noFill/>
          <a:ln w="9525">
            <a:noFill/>
            <a:miter lim="800000"/>
            <a:headEnd/>
            <a:tailEnd/>
          </a:ln>
        </p:spPr>
        <p:txBody>
          <a:bodyPr>
            <a:prstTxWarp prst="textNoShape">
              <a:avLst/>
            </a:prstTxWarp>
            <a:spAutoFit/>
          </a:bodyPr>
          <a:lstStyle/>
          <a:p>
            <a:r>
              <a:rPr lang="en-US" sz="4000">
                <a:latin typeface="Calibri" pitchFamily="-72" charset="0"/>
              </a:rPr>
              <a:t>OR:   </a:t>
            </a:r>
            <a:r>
              <a:rPr lang="en-US" sz="4000" i="1">
                <a:latin typeface="Calibri" pitchFamily="-72" charset="0"/>
              </a:rPr>
              <a:t>“LA LA LA LA I can’t hear you!!!!”</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Confirmation Bias</a:t>
            </a:r>
          </a:p>
        </p:txBody>
      </p:sp>
      <p:sp>
        <p:nvSpPr>
          <p:cNvPr id="20482" name="Content Placeholder 3"/>
          <p:cNvSpPr>
            <a:spLocks noGrp="1"/>
          </p:cNvSpPr>
          <p:nvPr>
            <p:ph idx="1"/>
          </p:nvPr>
        </p:nvSpPr>
        <p:spPr/>
        <p:txBody>
          <a:bodyPr/>
          <a:lstStyle/>
          <a:p>
            <a:pPr eaLnBrk="1" hangingPunct="1"/>
            <a:r>
              <a:rPr lang="en-US" smtClean="0"/>
              <a:t>We seek out and pay attention to things that agree with what we already think.</a:t>
            </a:r>
          </a:p>
          <a:p>
            <a:pPr eaLnBrk="1" hangingPunct="1"/>
            <a:r>
              <a:rPr lang="en-US" smtClean="0"/>
              <a:t>We tune out and forget those things that disagree with us.</a:t>
            </a:r>
          </a:p>
          <a:p>
            <a:pPr eaLnBrk="1" hangingPunct="1"/>
            <a:r>
              <a:rPr lang="en-US" smtClean="0"/>
              <a:t>(Related) We remember the unusual and forget the routine.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Example</a:t>
            </a:r>
          </a:p>
        </p:txBody>
      </p:sp>
      <p:sp>
        <p:nvSpPr>
          <p:cNvPr id="21506" name="Content Placeholder 2"/>
          <p:cNvSpPr>
            <a:spLocks noGrp="1"/>
          </p:cNvSpPr>
          <p:nvPr>
            <p:ph idx="1"/>
          </p:nvPr>
        </p:nvSpPr>
        <p:spPr/>
        <p:txBody>
          <a:bodyPr anchor="ctr"/>
          <a:lstStyle/>
          <a:p>
            <a:pPr algn="ctr" eaLnBrk="1" hangingPunct="1"/>
            <a:r>
              <a:rPr lang="en-US" smtClean="0"/>
              <a:t>I am the “Rain Goddess of Camping”!</a:t>
            </a:r>
          </a:p>
          <a:p>
            <a:pPr algn="ctr" eaLnBrk="1" hangingPunct="1"/>
            <a:r>
              <a:rPr lang="en-US" smtClean="0"/>
              <a:t>Whenever I go camping, it rains on me.  It’s like the rain loves me and wants to follow me!</a:t>
            </a:r>
          </a:p>
          <a:p>
            <a:pPr algn="ctr" eaLnBrk="1" hangingPunct="1"/>
            <a:r>
              <a:rPr lang="en-US" smtClean="0"/>
              <a:t>It works every time! (Except for that one time it didn’t, and that one doesn’t count.)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Another Example</a:t>
            </a:r>
          </a:p>
        </p:txBody>
      </p:sp>
      <p:sp>
        <p:nvSpPr>
          <p:cNvPr id="22530" name="Content Placeholder 2"/>
          <p:cNvSpPr>
            <a:spLocks noGrp="1"/>
          </p:cNvSpPr>
          <p:nvPr>
            <p:ph idx="1"/>
          </p:nvPr>
        </p:nvSpPr>
        <p:spPr/>
        <p:txBody>
          <a:bodyPr anchor="ctr"/>
          <a:lstStyle/>
          <a:p>
            <a:pPr eaLnBrk="1" hangingPunct="1"/>
            <a:r>
              <a:rPr lang="en-US" smtClean="0"/>
              <a:t>	My Husband’s brother Pat, when he was a teenager, said “Whenever I see another driver do something stupid, it’s always a woman!  And when it’s not, he’s either black or an old guy!”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1520</Words>
  <Application>Microsoft Office PowerPoint</Application>
  <PresentationFormat>On-screen Show (4:3)</PresentationFormat>
  <Paragraphs>205</Paragraphs>
  <Slides>44</Slides>
  <Notes>7</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44</vt:i4>
      </vt:variant>
    </vt:vector>
  </HeadingPairs>
  <TitlesOfParts>
    <vt:vector size="53" baseType="lpstr">
      <vt:lpstr>Arial</vt:lpstr>
      <vt:lpstr>ＭＳ Ｐゴシック</vt:lpstr>
      <vt:lpstr>Calibri</vt:lpstr>
      <vt:lpstr>Times</vt:lpstr>
      <vt:lpstr>Palatino</vt:lpstr>
      <vt:lpstr>Verdana</vt:lpstr>
      <vt:lpstr>Arial Black</vt:lpstr>
      <vt:lpstr>Times New Roman</vt:lpstr>
      <vt:lpstr>Office Theme</vt:lpstr>
      <vt:lpstr>UUCF Summer RE 2011</vt:lpstr>
      <vt:lpstr>Bias</vt:lpstr>
      <vt:lpstr>What does “bias” mean?</vt:lpstr>
      <vt:lpstr>Cognitive Bias</vt:lpstr>
      <vt:lpstr>Decision making</vt:lpstr>
      <vt:lpstr>PowerPoint Presentation</vt:lpstr>
      <vt:lpstr>Confirmation Bias</vt:lpstr>
      <vt:lpstr>Example</vt:lpstr>
      <vt:lpstr>Another Example</vt:lpstr>
      <vt:lpstr>Politics</vt:lpstr>
      <vt:lpstr>Opinion</vt:lpstr>
      <vt:lpstr>Science</vt:lpstr>
      <vt:lpstr>Religion</vt:lpstr>
      <vt:lpstr>Who do they listen to?</vt:lpstr>
      <vt:lpstr>Who do they listen to?</vt:lpstr>
      <vt:lpstr>Confirmation Bias</vt:lpstr>
      <vt:lpstr>Book Buying Patterns: Amazon.com, October 2008</vt:lpstr>
      <vt:lpstr>The confirmation bias game</vt:lpstr>
      <vt:lpstr>The Backfire Effect</vt:lpstr>
      <vt:lpstr>A recent study</vt:lpstr>
      <vt:lpstr>PowerPoint Presentation</vt:lpstr>
      <vt:lpstr>PowerPoint Presentation</vt:lpstr>
      <vt:lpstr>PowerPoint Presentation</vt:lpstr>
      <vt:lpstr>Probability</vt:lpstr>
      <vt:lpstr>Humans trying to emulate random sequences will almost never place more than four heads (or tails) in a row.</vt:lpstr>
      <vt:lpstr>In a true random generation, the probability of at least one string of 5 or more identical outcomes is 0.999 and for a sequence of 6 it is 0.96!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Birthdays</vt:lpstr>
      <vt:lpstr>The Birthday Probability Game</vt:lpstr>
      <vt:lpstr>FALSE POSITIVES</vt:lpstr>
      <vt:lpstr>PowerPoint Presentation</vt:lpstr>
      <vt:lpstr>PowerPoint Presentation</vt:lpstr>
      <vt:lpstr>PowerPoint Presentation</vt:lpstr>
      <vt:lpstr>PowerPoint Presentation</vt:lpstr>
      <vt:lpstr>The Downside of False Positives</vt:lpstr>
      <vt:lpstr>PowerPoint Presentation</vt:lpstr>
      <vt:lpstr>The results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UUCF Summer RE 2011</dc:title>
  <dc:creator>Diane Graft</dc:creator>
  <cp:lastModifiedBy>Anondah Saide</cp:lastModifiedBy>
  <cp:revision>62</cp:revision>
  <dcterms:created xsi:type="dcterms:W3CDTF">2011-06-17T18:37:01Z</dcterms:created>
  <dcterms:modified xsi:type="dcterms:W3CDTF">2012-06-20T22:28:34Z</dcterms:modified>
</cp:coreProperties>
</file>