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45567" autoAdjust="0"/>
  </p:normalViewPr>
  <p:slideViewPr>
    <p:cSldViewPr snapToGrid="0" snapToObjects="1">
      <p:cViewPr varScale="1">
        <p:scale>
          <a:sx n="54" d="100"/>
          <a:sy n="54" d="100"/>
        </p:scale>
        <p:origin x="-19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C773893-2DB7-4943-AFEB-0E2377247EA3}" type="datetimeFigureOut">
              <a:rPr lang="en-US"/>
              <a:pPr>
                <a:defRPr/>
              </a:pPr>
              <a:t>6/18/12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5E3BB24-BF9E-4E9C-A024-68F4A209AD1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F4C276A-6E9E-4577-9584-56DE2150D6D9}" type="datetimeFigureOut">
              <a:rPr lang="en-US"/>
              <a:pPr>
                <a:defRPr/>
              </a:pPr>
              <a:t>6/18/12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FD9296C-2247-49AB-82D8-04F974D51A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This presentation is about art and aesthetics from an evolutionary standpoint. Many people think that art is simply a product of one’s culture or the time period in which they live. But while culture does have a big influence on the style or medium of the art, I’m trying to argue that the desire to create, and the pleasure we derive from experiencing art, is part of our nature and can be explained scientifically through evolution.</a:t>
            </a:r>
          </a:p>
          <a:p>
            <a:pPr>
              <a:spcBef>
                <a:spcPct val="0"/>
              </a:spcBef>
            </a:pPr>
            <a:endParaRPr lang="en-US" smtClean="0"/>
          </a:p>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711649-A83B-42CD-8761-8576E0119446}"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And the results show that artistic tastes are very similar worldwide. Even in places like Kenya and Iceland where you wouldn’t expect landscapes like this to exist, citizens gravitate toward this Hudson River School style of painting. </a:t>
            </a:r>
          </a:p>
          <a:p>
            <a:pPr>
              <a:spcBef>
                <a:spcPct val="0"/>
              </a:spcBef>
            </a:pPr>
            <a:r>
              <a:rPr lang="en-US" smtClean="0"/>
              <a:t> </a:t>
            </a:r>
          </a:p>
          <a:p>
            <a:pPr>
              <a:spcBef>
                <a:spcPct val="0"/>
              </a:spcBef>
            </a:pPr>
            <a:r>
              <a:rPr lang="en-US" smtClean="0"/>
              <a:t>Just as we’ve evolved to take pleasure in mating and eating, imperative for the survival of our genes, we’ve evolved to take pleasure from visual representations of optimal landscapes for survival.  </a:t>
            </a:r>
          </a:p>
          <a:p>
            <a:pPr>
              <a:spcBef>
                <a:spcPct val="0"/>
              </a:spcBef>
            </a:pPr>
            <a:r>
              <a:rPr lang="en-US" smtClean="0"/>
              <a:t>The “Savannah Hypothesis” says that we prefer landscapes like this because they have a lot in common with the East African Savannahs and woodlands where a lot of human evolution occurred. It also has characteristics that improve our chances of survival- available water, low-hanging trees that humans can climb to escape a predator or seek out food. Woods for animals (potential meals) to hide in, hills or mountains as vantage points. </a:t>
            </a:r>
          </a:p>
          <a:p>
            <a:pPr>
              <a:spcBef>
                <a:spcPct val="0"/>
              </a:spcBef>
            </a:pPr>
            <a:r>
              <a:rPr lang="en-US" smtClean="0"/>
              <a:t> </a:t>
            </a:r>
          </a:p>
          <a:p>
            <a:pPr>
              <a:spcBef>
                <a:spcPct val="0"/>
              </a:spcBef>
            </a:pPr>
            <a:r>
              <a:rPr lang="en-US" smtClean="0"/>
              <a:t> </a:t>
            </a:r>
          </a:p>
          <a:p>
            <a:pPr>
              <a:spcBef>
                <a:spcPct val="0"/>
              </a:spcBef>
            </a:pPr>
            <a:r>
              <a:rPr lang="en-US" smtClean="0"/>
              <a:t>Aesthetics has evolved because the source of beauty is also a source of genetic survival. For example, we find symmetry beautiful because physical symmetry in a person signifies health and therefore potential reproduction. </a:t>
            </a:r>
          </a:p>
          <a:p>
            <a:pPr>
              <a:spcBef>
                <a:spcPct val="0"/>
              </a:spcBef>
            </a:pPr>
            <a:r>
              <a:rPr lang="en-US" smtClean="0"/>
              <a:t> </a:t>
            </a:r>
          </a:p>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63DD3E-4752-4531-8553-5D61DF0FC107}"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order to make this claim, we have to show that there are characteristics of art that span over cultures and throughout history. An evolutionary psychologist named Denis Dutton put together a list of what he calls “Universal Signatures” that apply to art of all kinds.</a:t>
            </a:r>
          </a:p>
          <a:p>
            <a:pPr>
              <a:spcBef>
                <a:spcPct val="0"/>
              </a:spcBef>
            </a:pPr>
            <a:r>
              <a:rPr lang="en-US" smtClean="0"/>
              <a:t> </a:t>
            </a:r>
          </a:p>
          <a:p>
            <a:pPr>
              <a:spcBef>
                <a:spcPct val="0"/>
              </a:spcBef>
            </a:pPr>
            <a:r>
              <a:rPr lang="en-US" smtClean="0"/>
              <a:t>1. Expertise- The making or performing of the piece should require a certain technical or artistic skill that is hard to imitate or fake.</a:t>
            </a:r>
          </a:p>
          <a:p>
            <a:pPr>
              <a:spcBef>
                <a:spcPct val="0"/>
              </a:spcBef>
            </a:pPr>
            <a:r>
              <a:rPr lang="en-US" smtClean="0"/>
              <a:t>2. Non-Utilitarian Pleasure- Works of art typically don’t have practical use. We enjoy art for art’s sake.</a:t>
            </a:r>
          </a:p>
          <a:p>
            <a:pPr>
              <a:spcBef>
                <a:spcPct val="0"/>
              </a:spcBef>
            </a:pPr>
            <a:r>
              <a:rPr lang="en-US" smtClean="0"/>
              <a:t>3. Style- This is where culture has the biggest influence- Art forms are made in some recognizable style according to rules of form and composition. This style can come from the artist’s culture or family, or can be an invention of his own.</a:t>
            </a:r>
          </a:p>
          <a:p>
            <a:pPr>
              <a:spcBef>
                <a:spcPct val="0"/>
              </a:spcBef>
            </a:pPr>
            <a:r>
              <a:rPr lang="en-US" smtClean="0"/>
              <a:t>4, Criticism- Simply by existing, a work or art is giving itself up to be criticized or praised. People make a point of appreciating and interpreting works of art.</a:t>
            </a:r>
          </a:p>
          <a:p>
            <a:pPr>
              <a:spcBef>
                <a:spcPct val="0"/>
              </a:spcBef>
            </a:pPr>
            <a:r>
              <a:rPr lang="en-US" smtClean="0"/>
              <a:t>5. Imitation- Art objects represent or imitate, or are at least inspired by some aspect of the real world- we take pleasure both in what the artist is representing, and how well it’s presented. </a:t>
            </a:r>
          </a:p>
          <a:p>
            <a:pPr>
              <a:spcBef>
                <a:spcPct val="0"/>
              </a:spcBef>
            </a:pPr>
            <a:r>
              <a:rPr lang="en-US" smtClean="0"/>
              <a:t>6. Special focus- Work is sort of set apart from real life- like the ornate frames in museums or spotlights and curtains on a stage, works of art should command special focus. it should be obvious that the work is not another mundane, everyday detail.</a:t>
            </a:r>
          </a:p>
          <a:p>
            <a:pPr>
              <a:spcBef>
                <a:spcPct val="0"/>
              </a:spcBef>
            </a:pPr>
            <a:r>
              <a:rPr lang="en-US" smtClean="0"/>
              <a:t>7. Imagination- The last, which he thinks is most important, is the imaginative experience for both the artist and audience member. </a:t>
            </a:r>
          </a:p>
          <a:p>
            <a:pPr>
              <a:spcBef>
                <a:spcPct val="0"/>
              </a:spcBef>
            </a:pPr>
            <a:r>
              <a:rPr lang="en-US" smtClean="0"/>
              <a:t> </a:t>
            </a:r>
          </a:p>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F9956A-99FD-4E0E-8DAB-ED67B16F0C2C}"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So if there is art that fits this criteria in every known culture in history, there has to be a reason human beings first started creating art, and a reason we continue to. There are a few theories that try to explain this, the first and main one being that art is an evolved adaptation.</a:t>
            </a:r>
          </a:p>
          <a:p>
            <a:pPr fontAlgn="auto">
              <a:spcBef>
                <a:spcPts val="0"/>
              </a:spcBef>
              <a:spcAft>
                <a:spcPts val="0"/>
              </a:spcAft>
              <a:defRPr/>
            </a:pPr>
            <a:endParaRPr lang="en-US" dirty="0" smtClean="0">
              <a:ea typeface="+mn-ea"/>
              <a:cs typeface="+mn-cs"/>
            </a:endParaRPr>
          </a:p>
          <a:p>
            <a:pPr fontAlgn="auto">
              <a:spcBef>
                <a:spcPts val="0"/>
              </a:spcBef>
              <a:spcAft>
                <a:spcPts val="0"/>
              </a:spcAft>
              <a:defRPr/>
            </a:pPr>
            <a:r>
              <a:rPr lang="en-US" dirty="0" smtClean="0">
                <a:ea typeface="+mn-ea"/>
                <a:cs typeface="+mn-cs"/>
              </a:rPr>
              <a:t>This theory suggests that art came about as an adaptation that aided in survival of our ancestors. Evidence includes:</a:t>
            </a:r>
          </a:p>
          <a:p>
            <a:pPr marL="171450" indent="-171450" fontAlgn="auto">
              <a:spcBef>
                <a:spcPts val="0"/>
              </a:spcBef>
              <a:spcAft>
                <a:spcPts val="0"/>
              </a:spcAft>
              <a:buFont typeface="Arial"/>
              <a:buChar char="•"/>
              <a:defRPr/>
            </a:pPr>
            <a:r>
              <a:rPr lang="en-US" dirty="0" smtClean="0">
                <a:ea typeface="+mn-ea"/>
                <a:cs typeface="+mn-cs"/>
              </a:rPr>
              <a:t>Cross cultural- Art exists in cultures of all types and sizes, all around the world.</a:t>
            </a:r>
          </a:p>
          <a:p>
            <a:pPr marL="171450" indent="-171450" fontAlgn="auto">
              <a:spcBef>
                <a:spcPts val="0"/>
              </a:spcBef>
              <a:spcAft>
                <a:spcPts val="0"/>
              </a:spcAft>
              <a:buFont typeface="Arial"/>
              <a:buChar char="•"/>
              <a:defRPr/>
            </a:pPr>
            <a:r>
              <a:rPr lang="en-US" dirty="0" smtClean="0">
                <a:ea typeface="+mn-ea"/>
                <a:cs typeface="+mn-cs"/>
              </a:rPr>
              <a:t>Ancestry- It exists throughout the evolved history of homo sapiens, from at least 2 million years ago when the first stone tools were carved. </a:t>
            </a:r>
          </a:p>
          <a:p>
            <a:pPr marL="171450" indent="-171450" fontAlgn="auto">
              <a:spcBef>
                <a:spcPts val="0"/>
              </a:spcBef>
              <a:spcAft>
                <a:spcPts val="0"/>
              </a:spcAft>
              <a:buFont typeface="Arial"/>
              <a:buChar char="•"/>
              <a:defRPr/>
            </a:pPr>
            <a:r>
              <a:rPr lang="en-US" dirty="0" smtClean="0">
                <a:ea typeface="+mn-ea"/>
                <a:cs typeface="+mn-cs"/>
              </a:rPr>
              <a:t>Young Children- Some aspects of art can be observed in infants and young children- the way kids play pretend, or the way a baby moves to music, or when children paint on walls, etc. </a:t>
            </a:r>
          </a:p>
          <a:p>
            <a:pPr marL="171450" indent="-171450" fontAlgn="auto">
              <a:spcBef>
                <a:spcPts val="0"/>
              </a:spcBef>
              <a:spcAft>
                <a:spcPts val="0"/>
              </a:spcAft>
              <a:buFont typeface="Arial"/>
              <a:buChar char="•"/>
              <a:defRPr/>
            </a:pPr>
            <a:r>
              <a:rPr lang="en-US" dirty="0" smtClean="0">
                <a:ea typeface="+mn-ea"/>
                <a:cs typeface="+mn-cs"/>
              </a:rPr>
              <a:t>Pleasure- Art, both in its creation and its experience, tends to bring a sense of pleasure like other adaptive behaviors such as mating, parenting, eating, and sleeping. We have evolved to find pleasure in things that promoted the survival of our ancestors.</a:t>
            </a:r>
          </a:p>
          <a:p>
            <a:pPr marL="171450" indent="-171450" fontAlgn="auto">
              <a:spcBef>
                <a:spcPts val="0"/>
              </a:spcBef>
              <a:spcAft>
                <a:spcPts val="0"/>
              </a:spcAft>
              <a:buFont typeface="Arial"/>
              <a:buChar char="•"/>
              <a:defRPr/>
            </a:pPr>
            <a:r>
              <a:rPr lang="en-US" dirty="0" smtClean="0">
                <a:ea typeface="+mn-ea"/>
                <a:cs typeface="+mn-cs"/>
              </a:rPr>
              <a:t>Costly- There are many different costs that can come from creating a piece of art- time, money, metabolic costs, physical and psychological effort- costs that could be allocated to help ensure survival more directly. </a:t>
            </a:r>
          </a:p>
          <a:p>
            <a:pPr fontAlgn="auto">
              <a:spcBef>
                <a:spcPts val="0"/>
              </a:spcBef>
              <a:spcAft>
                <a:spcPts val="0"/>
              </a:spcAft>
              <a:defRPr/>
            </a:pPr>
            <a:r>
              <a:rPr lang="en-US" dirty="0" smtClean="0">
                <a:ea typeface="+mn-ea"/>
                <a:cs typeface="+mn-cs"/>
              </a:rPr>
              <a:t> </a:t>
            </a:r>
          </a:p>
          <a:p>
            <a:pPr fontAlgn="auto">
              <a:spcBef>
                <a:spcPts val="0"/>
              </a:spcBef>
              <a:spcAft>
                <a:spcPts val="0"/>
              </a:spcAft>
              <a:defRPr/>
            </a:pPr>
            <a:endParaRPr lang="en-US" dirty="0" smtClean="0">
              <a:ea typeface="+mn-ea"/>
              <a:cs typeface="+mn-cs"/>
            </a:endParaRPr>
          </a:p>
          <a:p>
            <a:pPr fontAlgn="auto">
              <a:spcBef>
                <a:spcPts val="0"/>
              </a:spcBef>
              <a:spcAft>
                <a:spcPts val="0"/>
              </a:spcAft>
              <a:defRPr/>
            </a:pPr>
            <a:endParaRPr lang="en-US" dirty="0" smtClean="0">
              <a:ea typeface="+mn-ea"/>
              <a:cs typeface="+mn-cs"/>
            </a:endParaRPr>
          </a:p>
          <a:p>
            <a:pPr fontAlgn="auto">
              <a:spcBef>
                <a:spcPts val="0"/>
              </a:spcBef>
              <a:spcAft>
                <a:spcPts val="0"/>
              </a:spcAft>
              <a:defRPr/>
            </a:pPr>
            <a:endParaRPr lang="en-US" dirty="0">
              <a:ea typeface="+mn-ea"/>
              <a:cs typeface="+mn-cs"/>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C74A2F-0766-4F74-B55D-CFE9D399A373}"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The theory of art as an adaptation implies that art has an adaptive function- something that will increase one’s chances of survival or reproduction. So what adaptive functions does art provide?  In other words, if art has no utility, then what justifies all of those costs?</a:t>
            </a:r>
          </a:p>
          <a:p>
            <a:pPr fontAlgn="auto">
              <a:spcBef>
                <a:spcPts val="0"/>
              </a:spcBef>
              <a:spcAft>
                <a:spcPts val="0"/>
              </a:spcAft>
              <a:defRPr/>
            </a:pPr>
            <a:r>
              <a:rPr lang="en-US" dirty="0" smtClean="0">
                <a:ea typeface="+mn-ea"/>
                <a:cs typeface="+mn-cs"/>
              </a:rPr>
              <a:t> </a:t>
            </a:r>
          </a:p>
          <a:p>
            <a:pPr marL="171450" indent="-171450" fontAlgn="auto">
              <a:spcBef>
                <a:spcPts val="0"/>
              </a:spcBef>
              <a:spcAft>
                <a:spcPts val="0"/>
              </a:spcAft>
              <a:buFont typeface="Arial"/>
              <a:buChar char="•"/>
              <a:defRPr/>
            </a:pPr>
            <a:r>
              <a:rPr lang="en-US" dirty="0" smtClean="0">
                <a:ea typeface="+mn-ea"/>
                <a:cs typeface="+mn-cs"/>
              </a:rPr>
              <a:t>Cognition- Being exposed to art- either by creating or consuming it, improves our cognition and problem-solving skills. For example a painting might improve our depth-perception or color distinction, or a piece of fiction can enhance foresight and empathy.</a:t>
            </a:r>
          </a:p>
          <a:p>
            <a:pPr marL="171450" indent="-171450" fontAlgn="auto">
              <a:spcBef>
                <a:spcPts val="0"/>
              </a:spcBef>
              <a:spcAft>
                <a:spcPts val="0"/>
              </a:spcAft>
              <a:buFont typeface="Arial"/>
              <a:buChar char="•"/>
              <a:defRPr/>
            </a:pPr>
            <a:r>
              <a:rPr lang="en-US" dirty="0" smtClean="0">
                <a:ea typeface="+mn-ea"/>
                <a:cs typeface="+mn-cs"/>
              </a:rPr>
              <a:t>Propaganda- The arts are often used to manipulate people or send a certain message- transmit traditions or stereotypes. It is believed that visual arts and dance originated when our female sub-Saharan ancestors painted their bodies red to send the message of fertility in order to attract a mate. </a:t>
            </a:r>
          </a:p>
          <a:p>
            <a:pPr marL="171450" indent="-171450" fontAlgn="auto">
              <a:spcBef>
                <a:spcPts val="0"/>
              </a:spcBef>
              <a:spcAft>
                <a:spcPts val="0"/>
              </a:spcAft>
              <a:buFont typeface="Arial"/>
              <a:buChar char="•"/>
              <a:defRPr/>
            </a:pPr>
            <a:r>
              <a:rPr lang="en-US" dirty="0" smtClean="0">
                <a:ea typeface="+mn-ea"/>
                <a:cs typeface="+mn-cs"/>
              </a:rPr>
              <a:t>Sexual Display- Art is a good way to send signals of fitness to potential mates. </a:t>
            </a:r>
          </a:p>
          <a:p>
            <a:pPr marL="171450" indent="-171450" fontAlgn="auto">
              <a:spcBef>
                <a:spcPts val="0"/>
              </a:spcBef>
              <a:spcAft>
                <a:spcPts val="0"/>
              </a:spcAft>
              <a:buFont typeface="Arial"/>
              <a:buChar char="•"/>
              <a:defRPr/>
            </a:pPr>
            <a:r>
              <a:rPr lang="en-US" dirty="0" smtClean="0">
                <a:ea typeface="+mn-ea"/>
                <a:cs typeface="+mn-cs"/>
              </a:rPr>
              <a:t>Sociality- The arts enhance group cohesion and cooperation. Art forms are often created or enjoyed in a group, and this shared enjoyment strengthens the group dynamic. </a:t>
            </a:r>
          </a:p>
          <a:p>
            <a:pPr marL="171450" indent="-171450" fontAlgn="auto">
              <a:spcBef>
                <a:spcPts val="0"/>
              </a:spcBef>
              <a:spcAft>
                <a:spcPts val="0"/>
              </a:spcAft>
              <a:buFont typeface="Arial"/>
              <a:buChar char="•"/>
              <a:defRPr/>
            </a:pPr>
            <a:r>
              <a:rPr lang="en-US" dirty="0" smtClean="0">
                <a:ea typeface="+mn-ea"/>
                <a:cs typeface="+mn-cs"/>
              </a:rPr>
              <a:t>Coping- The creation/performing of art has stress-relieving qualities, especially when combined with physical movement such as dance.</a:t>
            </a:r>
          </a:p>
          <a:p>
            <a:pPr fontAlgn="auto">
              <a:spcBef>
                <a:spcPts val="0"/>
              </a:spcBef>
              <a:spcAft>
                <a:spcPts val="0"/>
              </a:spcAft>
              <a:defRPr/>
            </a:pPr>
            <a:endParaRPr lang="en-US" dirty="0">
              <a:ea typeface="+mn-ea"/>
              <a:cs typeface="+mn-cs"/>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7232A1-FDC2-4525-BB78-812B2AA8C759}"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If art is an evolved adaptation, and has these adaptive functions, then it must be that art plays a role in natural selection. </a:t>
            </a:r>
          </a:p>
          <a:p>
            <a:pPr fontAlgn="auto">
              <a:spcBef>
                <a:spcPts val="0"/>
              </a:spcBef>
              <a:spcAft>
                <a:spcPts val="0"/>
              </a:spcAft>
              <a:defRPr/>
            </a:pPr>
            <a:r>
              <a:rPr lang="en-US" dirty="0" smtClean="0">
                <a:ea typeface="+mn-ea"/>
                <a:cs typeface="+mn-cs"/>
              </a:rPr>
              <a:t> </a:t>
            </a:r>
          </a:p>
          <a:p>
            <a:pPr marL="171450" indent="-171450" fontAlgn="auto">
              <a:spcBef>
                <a:spcPts val="0"/>
              </a:spcBef>
              <a:spcAft>
                <a:spcPts val="0"/>
              </a:spcAft>
              <a:buFont typeface="Arial"/>
              <a:buChar char="•"/>
              <a:defRPr/>
            </a:pPr>
            <a:r>
              <a:rPr lang="en-US" dirty="0" smtClean="0">
                <a:ea typeface="+mn-ea"/>
                <a:cs typeface="+mn-cs"/>
              </a:rPr>
              <a:t>Art has social implications because it is traditionally produced or consumed in groups (ex. Performing in a play, attending an art gallery) . More social people have a higher chance of finding a mate and thus continuing their genes.</a:t>
            </a:r>
          </a:p>
          <a:p>
            <a:pPr marL="171450" indent="-171450" fontAlgn="auto">
              <a:spcBef>
                <a:spcPts val="0"/>
              </a:spcBef>
              <a:spcAft>
                <a:spcPts val="0"/>
              </a:spcAft>
              <a:buFont typeface="Arial"/>
              <a:buChar char="•"/>
              <a:defRPr/>
            </a:pPr>
            <a:r>
              <a:rPr lang="en-US" dirty="0" smtClean="0">
                <a:ea typeface="+mn-ea"/>
                <a:cs typeface="+mn-cs"/>
              </a:rPr>
              <a:t>Art is also marked by an improvement in certain skills such as hand-eye coordination, speed, perception, empathy and problem solving skills, all of which have implications on survival.</a:t>
            </a:r>
          </a:p>
          <a:p>
            <a:pPr marL="171450" indent="-171450" fontAlgn="auto">
              <a:spcBef>
                <a:spcPts val="0"/>
              </a:spcBef>
              <a:spcAft>
                <a:spcPts val="0"/>
              </a:spcAft>
              <a:buFont typeface="Arial"/>
              <a:buChar char="•"/>
              <a:defRPr/>
            </a:pPr>
            <a:r>
              <a:rPr lang="en-US" dirty="0" smtClean="0">
                <a:ea typeface="+mn-ea"/>
                <a:cs typeface="+mn-cs"/>
              </a:rPr>
              <a:t>Appreciation of skills- To put it simply, humans appreciate things that are done well- whether that be in art, sports, academics, cooking- we can all appreciate skill and talent when we see it. Skills in these areas probably correspond in skill in areas that are more directly necessary for survival such as hunting ability or craftiness. </a:t>
            </a:r>
          </a:p>
          <a:p>
            <a:pPr fontAlgn="auto">
              <a:spcBef>
                <a:spcPts val="0"/>
              </a:spcBef>
              <a:spcAft>
                <a:spcPts val="0"/>
              </a:spcAft>
              <a:defRPr/>
            </a:pPr>
            <a:r>
              <a:rPr lang="en-US" dirty="0" smtClean="0">
                <a:ea typeface="+mn-ea"/>
                <a:cs typeface="+mn-cs"/>
              </a:rPr>
              <a:t> </a:t>
            </a:r>
          </a:p>
          <a:p>
            <a:pPr fontAlgn="auto">
              <a:spcBef>
                <a:spcPts val="0"/>
              </a:spcBef>
              <a:spcAft>
                <a:spcPts val="0"/>
              </a:spcAft>
              <a:defRPr/>
            </a:pPr>
            <a:endParaRPr lang="en-US" dirty="0">
              <a:ea typeface="+mn-ea"/>
              <a:cs typeface="+mn-cs"/>
            </a:endParaRP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55B2EF-C191-4D7C-95DE-DFA0B877ECB5}"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ea typeface="+mn-ea"/>
                <a:cs typeface="+mn-cs"/>
              </a:rPr>
              <a:t>There is an even stronger relationship between art and sexual selection. Art and creativity first came to be in the Pleistocene era. Evidence of this “display hypothesis” is shown by sex differences in the production of artwork. During the ages where they typically procreate, men tend to increase the volume and creativity or the art they produce. It can be inferred that this is done to draw attraction and find a mate. </a:t>
            </a:r>
          </a:p>
          <a:p>
            <a:pPr marL="171450" indent="-171450" fontAlgn="auto">
              <a:spcBef>
                <a:spcPts val="0"/>
              </a:spcBef>
              <a:spcAft>
                <a:spcPts val="0"/>
              </a:spcAft>
              <a:buFont typeface="Arial"/>
              <a:buChar char="•"/>
              <a:defRPr/>
            </a:pPr>
            <a:r>
              <a:rPr lang="en-US" dirty="0" smtClean="0">
                <a:ea typeface="+mn-ea"/>
                <a:cs typeface="+mn-cs"/>
              </a:rPr>
              <a:t>The most important and most obvious is the fact that art serves as a costly signal to potential mates- just like the peacock’s feather does. Art is costly to produce, and doing it well signals fitness and creative ability. This helps explain for example, why poetry is the language of love. Being able to produce prose signals intelligence and creativity, which are attractive traits to potential mates.</a:t>
            </a:r>
          </a:p>
          <a:p>
            <a:pPr marL="171450" indent="-171450" fontAlgn="auto">
              <a:spcBef>
                <a:spcPts val="0"/>
              </a:spcBef>
              <a:spcAft>
                <a:spcPts val="0"/>
              </a:spcAft>
              <a:buFont typeface="Arial"/>
              <a:buChar char="•"/>
              <a:defRPr/>
            </a:pPr>
            <a:r>
              <a:rPr lang="en-US" dirty="0" smtClean="0">
                <a:ea typeface="+mn-ea"/>
                <a:cs typeface="+mn-cs"/>
              </a:rPr>
              <a:t>Art can also send signals not through its production, but through its consumption. People often buy expensive pieces to signal monetary wealth and personal taste. It can also signal intelligence or creativity when, for example, a person spends a lot of money on a painting that appears as if it could have been painted by a child. The fact that I purchased the piece signals not only that I can afford it, but that I have the mental capacity to appreciate its beauty or depth. </a:t>
            </a:r>
          </a:p>
          <a:p>
            <a:pPr fontAlgn="auto">
              <a:spcBef>
                <a:spcPts val="0"/>
              </a:spcBef>
              <a:spcAft>
                <a:spcPts val="0"/>
              </a:spcAft>
              <a:defRPr/>
            </a:pPr>
            <a:r>
              <a:rPr lang="en-US" dirty="0" smtClean="0">
                <a:ea typeface="+mn-ea"/>
                <a:cs typeface="+mn-cs"/>
              </a:rPr>
              <a:t>This painting by is done by a 4 year old Chimpanzee named Peter. As a sort of social experiment, a Swedish journalist exhibited Peter’s paintings under the name Pierre </a:t>
            </a:r>
            <a:r>
              <a:rPr lang="en-US" dirty="0" err="1" smtClean="0">
                <a:ea typeface="+mn-ea"/>
                <a:cs typeface="+mn-cs"/>
              </a:rPr>
              <a:t>Brassau</a:t>
            </a:r>
            <a:r>
              <a:rPr lang="en-US" dirty="0" smtClean="0">
                <a:ea typeface="+mn-ea"/>
                <a:cs typeface="+mn-cs"/>
              </a:rPr>
              <a:t>, and art critics praised the works. </a:t>
            </a:r>
          </a:p>
          <a:p>
            <a:pPr fontAlgn="auto">
              <a:spcBef>
                <a:spcPts val="0"/>
              </a:spcBef>
              <a:spcAft>
                <a:spcPts val="0"/>
              </a:spcAft>
              <a:defRPr/>
            </a:pPr>
            <a:endParaRPr lang="en-US" dirty="0">
              <a:ea typeface="+mn-ea"/>
              <a:cs typeface="+mn-cs"/>
            </a:endParaRP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1EEB00-146E-4793-8834-BAEDC66E69CD}"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Steven Pinker has another theory on the origins of the arts. He posits that art is not itself an adaptation, but a byproduct of other evolved adaptations. The three he talks about in The Blank Slate are-</a:t>
            </a:r>
          </a:p>
          <a:p>
            <a:pPr marL="228600" indent="-228600" fontAlgn="auto">
              <a:spcBef>
                <a:spcPts val="0"/>
              </a:spcBef>
              <a:spcAft>
                <a:spcPts val="0"/>
              </a:spcAft>
              <a:buFont typeface="+mj-lt"/>
              <a:buAutoNum type="arabicPeriod"/>
              <a:defRPr/>
            </a:pPr>
            <a:r>
              <a:rPr lang="en-US" dirty="0" smtClean="0">
                <a:ea typeface="+mn-ea"/>
                <a:cs typeface="+mn-cs"/>
              </a:rPr>
              <a:t>Hunger for Status</a:t>
            </a:r>
          </a:p>
          <a:p>
            <a:pPr marL="228600" indent="-228600" fontAlgn="auto">
              <a:spcBef>
                <a:spcPts val="0"/>
              </a:spcBef>
              <a:spcAft>
                <a:spcPts val="0"/>
              </a:spcAft>
              <a:buFont typeface="+mj-lt"/>
              <a:buAutoNum type="arabicPeriod"/>
              <a:defRPr/>
            </a:pPr>
            <a:r>
              <a:rPr lang="en-US" dirty="0" smtClean="0">
                <a:ea typeface="+mn-ea"/>
                <a:cs typeface="+mn-cs"/>
              </a:rPr>
              <a:t>Aesthetic Pleasure</a:t>
            </a:r>
          </a:p>
          <a:p>
            <a:pPr marL="228600" indent="-228600" fontAlgn="auto">
              <a:spcBef>
                <a:spcPts val="0"/>
              </a:spcBef>
              <a:spcAft>
                <a:spcPts val="0"/>
              </a:spcAft>
              <a:buFont typeface="+mj-lt"/>
              <a:buAutoNum type="arabicPeriod"/>
              <a:defRPr/>
            </a:pPr>
            <a:r>
              <a:rPr lang="en-US" dirty="0" smtClean="0">
                <a:ea typeface="+mn-ea"/>
                <a:cs typeface="+mn-cs"/>
              </a:rPr>
              <a:t>Ability to design/produce artifacts </a:t>
            </a:r>
          </a:p>
          <a:p>
            <a:pPr fontAlgn="auto">
              <a:spcBef>
                <a:spcPts val="0"/>
              </a:spcBef>
              <a:spcAft>
                <a:spcPts val="0"/>
              </a:spcAft>
              <a:defRPr/>
            </a:pPr>
            <a:r>
              <a:rPr lang="en-US" dirty="0" smtClean="0">
                <a:ea typeface="+mn-ea"/>
                <a:cs typeface="+mn-cs"/>
              </a:rPr>
              <a:t> </a:t>
            </a:r>
          </a:p>
          <a:p>
            <a:pPr fontAlgn="auto">
              <a:spcBef>
                <a:spcPts val="0"/>
              </a:spcBef>
              <a:spcAft>
                <a:spcPts val="0"/>
              </a:spcAft>
              <a:defRPr/>
            </a:pPr>
            <a:r>
              <a:rPr lang="en-US" dirty="0" smtClean="0">
                <a:ea typeface="+mn-ea"/>
                <a:cs typeface="+mn-cs"/>
              </a:rPr>
              <a:t>He looks at art as a “pleasure technology”- a direct, artificial, condensed way to stimulate pleasure, much like drugs do. </a:t>
            </a:r>
          </a:p>
          <a:p>
            <a:pPr fontAlgn="auto">
              <a:spcBef>
                <a:spcPts val="0"/>
              </a:spcBef>
              <a:spcAft>
                <a:spcPts val="0"/>
              </a:spcAft>
              <a:defRPr/>
            </a:pPr>
            <a:r>
              <a:rPr lang="en-US" dirty="0" smtClean="0">
                <a:ea typeface="+mn-ea"/>
                <a:cs typeface="+mn-cs"/>
              </a:rPr>
              <a:t>One especially powerful analogy he used is the music is “auditory cheesecake” in that both are crafted deliberately to satisfy as many of our brain’s pleasure centers as possible. He’s basically arguing that these needs came first, and the arts came to be as a result of these universal needs. </a:t>
            </a:r>
          </a:p>
          <a:p>
            <a:pPr fontAlgn="auto">
              <a:spcBef>
                <a:spcPts val="0"/>
              </a:spcBef>
              <a:spcAft>
                <a:spcPts val="0"/>
              </a:spcAft>
              <a:defRPr/>
            </a:pPr>
            <a:r>
              <a:rPr lang="en-US" dirty="0" smtClean="0">
                <a:ea typeface="+mn-ea"/>
                <a:cs typeface="+mn-cs"/>
              </a:rPr>
              <a:t> </a:t>
            </a:r>
          </a:p>
          <a:p>
            <a:pPr fontAlgn="auto">
              <a:spcBef>
                <a:spcPts val="0"/>
              </a:spcBef>
              <a:spcAft>
                <a:spcPts val="0"/>
              </a:spcAft>
              <a:defRPr/>
            </a:pPr>
            <a:endParaRPr lang="en-US" dirty="0">
              <a:ea typeface="+mn-ea"/>
              <a:cs typeface="+mn-cs"/>
            </a:endParaRP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09EB19-8A56-4DF0-B4EE-19F1848AA1D3}"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Pinker points out that works of fiction are a special case.</a:t>
            </a:r>
          </a:p>
          <a:p>
            <a:pPr>
              <a:spcBef>
                <a:spcPct val="0"/>
              </a:spcBef>
            </a:pPr>
            <a:r>
              <a:rPr lang="en-US" smtClean="0"/>
              <a:t> </a:t>
            </a:r>
          </a:p>
          <a:p>
            <a:pPr>
              <a:spcBef>
                <a:spcPct val="0"/>
              </a:spcBef>
            </a:pPr>
            <a:r>
              <a:rPr lang="en-US" smtClean="0"/>
              <a:t>Because humans have the evolved skill of empathy, they can put themselves in someone else’s shoes, even if it’s just a character in a play or the narrator of a novel. Fiction allows us to put ourselves in hypothetical situations consequence-free. Plus, the audience member can learn from the character’s mistakes, or can improve his chance of survival by remembering and applying something that the character did right. </a:t>
            </a:r>
          </a:p>
          <a:p>
            <a:pPr>
              <a:spcBef>
                <a:spcPct val="0"/>
              </a:spcBef>
            </a:pPr>
            <a:r>
              <a:rPr lang="en-US" smtClean="0"/>
              <a:t>A vast majority of fiction falls into 1 of 4 main themes: love, sex, personal threat, and threat to kin. It isn’t a coincidence that all 4 of these themes have implications on survival or reproduction, which is why we find fiction so fascinating. </a:t>
            </a:r>
          </a:p>
          <a:p>
            <a:pPr>
              <a:spcBef>
                <a:spcPct val="0"/>
              </a:spcBef>
            </a:pPr>
            <a:r>
              <a:rPr lang="en-US" smtClean="0"/>
              <a:t> </a:t>
            </a:r>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A8D31B-F43D-48DB-8DE3-8F895B9D081C}"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Although we may not have a definitive theory on the evolutionary origins of art, we can certain agree that art is an inherent part of human nature. So now I want to explore the pleasure we derive from creating and consuming art, and see if there is a universality of tastes just as there is a universality of art across cultures.</a:t>
            </a:r>
          </a:p>
          <a:p>
            <a:pPr>
              <a:spcBef>
                <a:spcPct val="0"/>
              </a:spcBef>
            </a:pPr>
            <a:r>
              <a:rPr lang="en-US" smtClean="0"/>
              <a:t> </a:t>
            </a:r>
          </a:p>
          <a:p>
            <a:pPr>
              <a:spcBef>
                <a:spcPct val="0"/>
              </a:spcBef>
            </a:pPr>
            <a:r>
              <a:rPr lang="en-US" smtClean="0"/>
              <a:t>I’ll start with an experiment done by Vitaly Komar and Alexander Melamid, called the People’s Choice Project. They used market research polls and focus groups to study the artistic preferences of people from 10 different countries- </a:t>
            </a:r>
          </a:p>
          <a:p>
            <a:pPr>
              <a:spcBef>
                <a:spcPct val="0"/>
              </a:spcBef>
            </a:pPr>
            <a:r>
              <a:rPr lang="en-US" smtClean="0"/>
              <a:t>In these polls, the asked about the respondents’ favorite colors, subject matter, style. They then, half satirically, lumped all the preferences into one painting, and this is the result- </a:t>
            </a:r>
          </a:p>
          <a:p>
            <a:pPr>
              <a:spcBef>
                <a:spcPct val="0"/>
              </a:spcBef>
            </a:pPr>
            <a:r>
              <a:rPr lang="en-US" smtClean="0"/>
              <a:t> </a:t>
            </a:r>
          </a:p>
          <a:p>
            <a:pPr>
              <a:spcBef>
                <a:spcPct val="0"/>
              </a:spcBef>
            </a:pPr>
            <a:r>
              <a:rPr lang="en-US" smtClean="0"/>
              <a:t>As you can see, there is a preference for the color blue, and landscapes with visible water and mountains. Americans also said they liked to see historical figures in artwork, so they included George Washington. They also showed a liking for children and wild animals in paintings, which is also represented. </a:t>
            </a:r>
          </a:p>
          <a:p>
            <a:pPr>
              <a:spcBef>
                <a:spcPct val="0"/>
              </a:spcBef>
            </a:pPr>
            <a:r>
              <a:rPr lang="en-US" smtClean="0"/>
              <a:t> </a:t>
            </a:r>
          </a:p>
          <a:p>
            <a:pPr>
              <a:spcBef>
                <a:spcPct val="0"/>
              </a:spcBef>
            </a:pPr>
            <a:r>
              <a:rPr lang="en-US" smtClean="0"/>
              <a:t>Komar and Melamid did a “most wanted” and a “least wanted” painting for each of the countries. </a:t>
            </a:r>
          </a:p>
          <a:p>
            <a:pPr>
              <a:spcBef>
                <a:spcPct val="0"/>
              </a:spcBef>
            </a:pPr>
            <a:r>
              <a:rPr lang="en-US" smtClean="0"/>
              <a:t> </a:t>
            </a:r>
          </a:p>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D7A5DD-C769-4A51-AB6B-8AE3058048F8}"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563267E-2126-4337-926D-82DB3830B292}" type="datetime1">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C0C837-2442-4323-B9EC-9B19116FA5C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DE4BBF-9A54-4A33-9F40-D064FEA58BB8}" type="datetime1">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4EC5F5-02A7-414F-B6C4-23C97292B0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5C90A5-3D8B-47A2-A741-F493DE8275F6}" type="datetime1">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E79A0B-F1CB-4AF8-8A05-6B25D182C16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AE99D684-832D-4F53-ABF9-8787FC6A1A06}" type="datetime1">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1C68B2-96F2-452E-878D-3AD894DD2F0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4791574B-9A2B-4491-A42A-8E740DE88548}" type="datetime1">
              <a:rPr lang="en-US"/>
              <a:pPr>
                <a:defRPr/>
              </a:pPr>
              <a:t>6/18/12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Footer Text</a:t>
            </a:r>
          </a:p>
        </p:txBody>
      </p:sp>
      <p:sp>
        <p:nvSpPr>
          <p:cNvPr id="9" name="Slide Number Placeholder 5"/>
          <p:cNvSpPr>
            <a:spLocks noGrp="1"/>
          </p:cNvSpPr>
          <p:nvPr>
            <p:ph type="sldNum" sz="quarter" idx="12"/>
          </p:nvPr>
        </p:nvSpPr>
        <p:spPr/>
        <p:txBody>
          <a:bodyPr/>
          <a:lstStyle>
            <a:lvl1pPr>
              <a:defRPr/>
            </a:lvl1pPr>
          </a:lstStyle>
          <a:p>
            <a:pPr>
              <a:defRPr/>
            </a:pPr>
            <a:fld id="{BB2141A3-CC89-4919-8693-657E4737F5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E70C4A24-6966-4727-B6B3-2E5CE295EFE6}" type="datetime1">
              <a:rPr lang="en-US"/>
              <a:pPr>
                <a:defRPr/>
              </a:pPr>
              <a:t>6/18/12</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DB2B1CFF-B14A-4F74-99C3-15D6A6F6C6A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0FEA4E9F-4F9A-4D8E-B72A-208897AB3E61}" type="datetime1">
              <a:rPr lang="en-US"/>
              <a:pPr>
                <a:defRPr/>
              </a:pPr>
              <a:t>6/18/12</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a:t>Footer Text</a:t>
            </a: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F10C5CF5-A077-43FC-A123-9D2EF817307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76C2CD3-7993-463F-B849-2C72DB577ED9}" type="datetime1">
              <a:rPr lang="en-US"/>
              <a:pPr>
                <a:defRPr/>
              </a:pPr>
              <a:t>6/18/12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703AD3-1BCC-4850-AB32-BA22309020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9852B5-6D71-4613-8536-906FCCEFAD3E}" type="datetime1">
              <a:rPr lang="en-US"/>
              <a:pPr>
                <a:defRPr/>
              </a:pPr>
              <a:t>6/18/12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76C277D-117D-47A7-BE82-847864481AE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1F23F3-23E7-4F2A-93B2-094F6C838A3A}" type="datetime1">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33287DA-6400-4C63-ADAA-0FEED14759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A6F26A-FF40-4754-92F3-06651ED2614B}" type="datetime1">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A65E97-6C7E-45C7-972C-ACD64250102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ea typeface="+mn-ea"/>
                <a:cs typeface="+mn-cs"/>
              </a:defRPr>
            </a:lvl1pPr>
          </a:lstStyle>
          <a:p>
            <a:pPr>
              <a:defRPr/>
            </a:pPr>
            <a:fld id="{D73ECC41-DEAB-4C54-8C43-39C331746CC3}" type="datetime1">
              <a:rPr lang="en-US"/>
              <a:pPr>
                <a:defRPr/>
              </a:pPr>
              <a:t>6/18/12</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ea typeface="+mn-ea"/>
                <a:cs typeface="+mn-cs"/>
              </a:defRPr>
            </a:lvl1pPr>
          </a:lstStyle>
          <a:p>
            <a:pPr>
              <a:defRPr/>
            </a:pPr>
            <a:r>
              <a:rPr lang="en-US"/>
              <a:t>Footer Text</a:t>
            </a:r>
            <a:endParaRPr lang="en-US" dirty="0"/>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ea typeface="+mn-ea"/>
                <a:cs typeface="+mn-cs"/>
              </a:defRPr>
            </a:lvl1pPr>
          </a:lstStyle>
          <a:p>
            <a:pPr>
              <a:defRPr/>
            </a:pPr>
            <a:fld id="{DC201665-F9AA-4E94-A853-A0A5873664ED}"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sldNum="0" hdr="0" ftr="0" dt="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pitchFamily="-72" charset="-128"/>
          <a:cs typeface="ＭＳ Ｐゴシック" pitchFamily="-72" charset="-128"/>
        </a:defRPr>
      </a:lvl1pPr>
      <a:lvl2pPr algn="ctr" rtl="0" fontAlgn="base">
        <a:lnSpc>
          <a:spcPts val="5800"/>
        </a:lnSpc>
        <a:spcBef>
          <a:spcPct val="0"/>
        </a:spcBef>
        <a:spcAft>
          <a:spcPct val="0"/>
        </a:spcAft>
        <a:defRPr sz="5400">
          <a:solidFill>
            <a:schemeClr val="tx2"/>
          </a:solidFill>
          <a:latin typeface="Palatino Linotype" charset="0"/>
          <a:ea typeface="ＭＳ Ｐゴシック" pitchFamily="-72" charset="-128"/>
          <a:cs typeface="ＭＳ Ｐゴシック" pitchFamily="-72" charset="-128"/>
        </a:defRPr>
      </a:lvl2pPr>
      <a:lvl3pPr algn="ctr" rtl="0" fontAlgn="base">
        <a:lnSpc>
          <a:spcPts val="5800"/>
        </a:lnSpc>
        <a:spcBef>
          <a:spcPct val="0"/>
        </a:spcBef>
        <a:spcAft>
          <a:spcPct val="0"/>
        </a:spcAft>
        <a:defRPr sz="5400">
          <a:solidFill>
            <a:schemeClr val="tx2"/>
          </a:solidFill>
          <a:latin typeface="Palatino Linotype" charset="0"/>
          <a:ea typeface="ＭＳ Ｐゴシック" pitchFamily="-72" charset="-128"/>
          <a:cs typeface="ＭＳ Ｐゴシック" pitchFamily="-72" charset="-128"/>
        </a:defRPr>
      </a:lvl3pPr>
      <a:lvl4pPr algn="ctr" rtl="0" fontAlgn="base">
        <a:lnSpc>
          <a:spcPts val="5800"/>
        </a:lnSpc>
        <a:spcBef>
          <a:spcPct val="0"/>
        </a:spcBef>
        <a:spcAft>
          <a:spcPct val="0"/>
        </a:spcAft>
        <a:defRPr sz="5400">
          <a:solidFill>
            <a:schemeClr val="tx2"/>
          </a:solidFill>
          <a:latin typeface="Palatino Linotype" charset="0"/>
          <a:ea typeface="ＭＳ Ｐゴシック" pitchFamily="-72" charset="-128"/>
          <a:cs typeface="ＭＳ Ｐゴシック" pitchFamily="-72" charset="-128"/>
        </a:defRPr>
      </a:lvl4pPr>
      <a:lvl5pPr algn="ctr" rtl="0" fontAlgn="base">
        <a:lnSpc>
          <a:spcPts val="5800"/>
        </a:lnSpc>
        <a:spcBef>
          <a:spcPct val="0"/>
        </a:spcBef>
        <a:spcAft>
          <a:spcPct val="0"/>
        </a:spcAft>
        <a:defRPr sz="5400">
          <a:solidFill>
            <a:schemeClr val="tx2"/>
          </a:solidFill>
          <a:latin typeface="Palatino Linotype" charset="0"/>
          <a:ea typeface="ＭＳ Ｐゴシック" pitchFamily="-72" charset="-128"/>
          <a:cs typeface="ＭＳ Ｐゴシック" pitchFamily="-72" charset="-128"/>
        </a:defRPr>
      </a:lvl5pPr>
      <a:lvl6pPr marL="457200" algn="ctr" rtl="0" fontAlgn="base">
        <a:lnSpc>
          <a:spcPts val="5800"/>
        </a:lnSpc>
        <a:spcBef>
          <a:spcPct val="0"/>
        </a:spcBef>
        <a:spcAft>
          <a:spcPct val="0"/>
        </a:spcAft>
        <a:defRPr sz="5400">
          <a:solidFill>
            <a:schemeClr val="tx2"/>
          </a:solidFill>
          <a:latin typeface="Palatino Linotype" charset="0"/>
          <a:ea typeface="ＭＳ Ｐゴシック" pitchFamily="-72" charset="-128"/>
          <a:cs typeface="ＭＳ Ｐゴシック" pitchFamily="-72" charset="-128"/>
        </a:defRPr>
      </a:lvl6pPr>
      <a:lvl7pPr marL="914400" algn="ctr" rtl="0" fontAlgn="base">
        <a:lnSpc>
          <a:spcPts val="5800"/>
        </a:lnSpc>
        <a:spcBef>
          <a:spcPct val="0"/>
        </a:spcBef>
        <a:spcAft>
          <a:spcPct val="0"/>
        </a:spcAft>
        <a:defRPr sz="5400">
          <a:solidFill>
            <a:schemeClr val="tx2"/>
          </a:solidFill>
          <a:latin typeface="Palatino Linotype" charset="0"/>
          <a:ea typeface="ＭＳ Ｐゴシック" pitchFamily="-72" charset="-128"/>
          <a:cs typeface="ＭＳ Ｐゴシック" pitchFamily="-72" charset="-128"/>
        </a:defRPr>
      </a:lvl7pPr>
      <a:lvl8pPr marL="1371600" algn="ctr" rtl="0" fontAlgn="base">
        <a:lnSpc>
          <a:spcPts val="5800"/>
        </a:lnSpc>
        <a:spcBef>
          <a:spcPct val="0"/>
        </a:spcBef>
        <a:spcAft>
          <a:spcPct val="0"/>
        </a:spcAft>
        <a:defRPr sz="5400">
          <a:solidFill>
            <a:schemeClr val="tx2"/>
          </a:solidFill>
          <a:latin typeface="Palatino Linotype" charset="0"/>
          <a:ea typeface="ＭＳ Ｐゴシック" pitchFamily="-72" charset="-128"/>
          <a:cs typeface="ＭＳ Ｐゴシック" pitchFamily="-72" charset="-128"/>
        </a:defRPr>
      </a:lvl8pPr>
      <a:lvl9pPr marL="1828800" algn="ctr" rtl="0" fontAlgn="base">
        <a:lnSpc>
          <a:spcPts val="5800"/>
        </a:lnSpc>
        <a:spcBef>
          <a:spcPct val="0"/>
        </a:spcBef>
        <a:spcAft>
          <a:spcPct val="0"/>
        </a:spcAft>
        <a:defRPr sz="5400">
          <a:solidFill>
            <a:schemeClr val="tx2"/>
          </a:solidFill>
          <a:latin typeface="Palatino Linotype" charset="0"/>
          <a:ea typeface="ＭＳ Ｐゴシック" pitchFamily="-72" charset="-128"/>
          <a:cs typeface="ＭＳ Ｐゴシック" pitchFamily="-72" charset="-128"/>
        </a:defRPr>
      </a:lvl9pPr>
    </p:titleStyle>
    <p:bodyStyle>
      <a:lvl1pPr marL="342900" indent="-342900" algn="l" rtl="0" fontAlgn="base">
        <a:spcBef>
          <a:spcPct val="20000"/>
        </a:spcBef>
        <a:spcAft>
          <a:spcPct val="0"/>
        </a:spcAft>
        <a:buFont typeface="Arial" pitchFamily="-72" charset="0"/>
        <a:buChar char="•"/>
        <a:defRPr sz="2400" kern="1200">
          <a:solidFill>
            <a:srgbClr val="7F7F7F"/>
          </a:solidFill>
          <a:latin typeface="+mj-lt"/>
          <a:ea typeface="ＭＳ Ｐゴシック" pitchFamily="-72" charset="-128"/>
          <a:cs typeface="ＭＳ Ｐゴシック" pitchFamily="-72" charset="-128"/>
        </a:defRPr>
      </a:lvl1pPr>
      <a:lvl2pPr marL="742950" indent="-285750" algn="l" rtl="0" fontAlgn="base">
        <a:spcBef>
          <a:spcPct val="20000"/>
        </a:spcBef>
        <a:spcAft>
          <a:spcPct val="0"/>
        </a:spcAft>
        <a:buFont typeface="Courier New" pitchFamily="-72" charset="0"/>
        <a:buChar char="o"/>
        <a:defRPr sz="1600" kern="1200">
          <a:solidFill>
            <a:srgbClr val="7F7F7F"/>
          </a:solidFill>
          <a:latin typeface="+mj-lt"/>
          <a:ea typeface="ＭＳ Ｐゴシック" pitchFamily="-72" charset="-128"/>
          <a:cs typeface="+mn-cs"/>
        </a:defRPr>
      </a:lvl2pPr>
      <a:lvl3pPr marL="1143000" indent="-228600" algn="l" rtl="0" fontAlgn="base">
        <a:spcBef>
          <a:spcPct val="20000"/>
        </a:spcBef>
        <a:spcAft>
          <a:spcPct val="0"/>
        </a:spcAft>
        <a:buFont typeface="Arial" pitchFamily="-72" charset="0"/>
        <a:buChar char="•"/>
        <a:defRPr sz="1600" kern="1200">
          <a:solidFill>
            <a:srgbClr val="7F7F7F"/>
          </a:solidFill>
          <a:latin typeface="+mj-lt"/>
          <a:ea typeface="ＭＳ Ｐゴシック" pitchFamily="-72" charset="-128"/>
          <a:cs typeface="+mn-cs"/>
        </a:defRPr>
      </a:lvl3pPr>
      <a:lvl4pPr marL="1600200" indent="-228600" algn="l" rtl="0" fontAlgn="base">
        <a:spcBef>
          <a:spcPct val="20000"/>
        </a:spcBef>
        <a:spcAft>
          <a:spcPct val="0"/>
        </a:spcAft>
        <a:buFont typeface="Courier New" pitchFamily="-72" charset="0"/>
        <a:buChar char="o"/>
        <a:defRPr sz="1600" kern="1200">
          <a:solidFill>
            <a:srgbClr val="7F7F7F"/>
          </a:solidFill>
          <a:latin typeface="+mj-lt"/>
          <a:ea typeface="ＭＳ Ｐゴシック" pitchFamily="-72" charset="-128"/>
          <a:cs typeface="+mn-cs"/>
        </a:defRPr>
      </a:lvl4pPr>
      <a:lvl5pPr marL="2057400" indent="-228600" algn="l" rtl="0" fontAlgn="base">
        <a:spcBef>
          <a:spcPct val="20000"/>
        </a:spcBef>
        <a:spcAft>
          <a:spcPct val="0"/>
        </a:spcAft>
        <a:buFont typeface="Arial" pitchFamily="-72" charset="0"/>
        <a:buChar char="•"/>
        <a:defRPr sz="1600" kern="1200">
          <a:solidFill>
            <a:srgbClr val="7F7F7F"/>
          </a:solidFill>
          <a:latin typeface="+mj-lt"/>
          <a:ea typeface="ＭＳ Ｐゴシック" pitchFamily="-72" charset="-128"/>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4267200"/>
          </a:xfrm>
        </p:spPr>
        <p:txBody>
          <a:bodyPr/>
          <a:lstStyle/>
          <a:p>
            <a:pPr fontAlgn="auto">
              <a:spcAft>
                <a:spcPts val="0"/>
              </a:spcAft>
              <a:defRPr/>
            </a:pPr>
            <a:r>
              <a:rPr lang="en-US" dirty="0" smtClean="0">
                <a:ea typeface="+mj-ea"/>
                <a:cs typeface="+mj-cs"/>
              </a:rPr>
              <a:t>Darwinian Arts and Beauty</a:t>
            </a:r>
            <a:br>
              <a:rPr lang="en-US" dirty="0" smtClean="0">
                <a:ea typeface="+mj-ea"/>
                <a:cs typeface="+mj-cs"/>
              </a:rPr>
            </a:br>
            <a:endParaRPr lang="en-US" dirty="0">
              <a:ea typeface="+mj-ea"/>
              <a:cs typeface="+mj-cs"/>
            </a:endParaRPr>
          </a:p>
        </p:txBody>
      </p:sp>
      <p:sp>
        <p:nvSpPr>
          <p:cNvPr id="3" name="Subtitle 2"/>
          <p:cNvSpPr>
            <a:spLocks noGrp="1"/>
          </p:cNvSpPr>
          <p:nvPr>
            <p:ph type="subTitle" idx="1"/>
          </p:nvPr>
        </p:nvSpPr>
        <p:spPr/>
        <p:txBody>
          <a:bodyPr rtlCol="0"/>
          <a:lstStyle/>
          <a:p>
            <a:pPr fontAlgn="auto">
              <a:spcAft>
                <a:spcPts val="0"/>
              </a:spcAft>
              <a:buFont typeface="Arial" pitchFamily="34" charset="0"/>
              <a:buNone/>
              <a:defRPr/>
            </a:pPr>
            <a:r>
              <a:rPr lang="en-US" dirty="0" smtClean="0">
                <a:ea typeface="+mn-ea"/>
                <a:cs typeface="+mn-cs"/>
              </a:rPr>
              <a:t>Amanda Limongi</a:t>
            </a: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a typeface="+mj-ea"/>
                <a:cs typeface="+mj-cs"/>
              </a:rPr>
              <a:t>Evolved Aesthetics</a:t>
            </a:r>
          </a:p>
        </p:txBody>
      </p:sp>
      <p:grpSp>
        <p:nvGrpSpPr>
          <p:cNvPr id="34818" name="Group 7"/>
          <p:cNvGrpSpPr>
            <a:grpSpLocks/>
          </p:cNvGrpSpPr>
          <p:nvPr/>
        </p:nvGrpSpPr>
        <p:grpSpPr bwMode="auto">
          <a:xfrm>
            <a:off x="6327775" y="4195763"/>
            <a:ext cx="2727325" cy="2579687"/>
            <a:chOff x="3776132" y="1600202"/>
            <a:chExt cx="2726267" cy="2579133"/>
          </a:xfrm>
        </p:grpSpPr>
        <p:pic>
          <p:nvPicPr>
            <p:cNvPr id="34831" name="Picture 5"/>
            <p:cNvPicPr>
              <a:picLocks noChangeAspect="1"/>
            </p:cNvPicPr>
            <p:nvPr/>
          </p:nvPicPr>
          <p:blipFill>
            <a:blip r:embed="rId3"/>
            <a:srcRect/>
            <a:stretch>
              <a:fillRect/>
            </a:stretch>
          </p:blipFill>
          <p:spPr bwMode="auto">
            <a:xfrm>
              <a:off x="3776132" y="1600202"/>
              <a:ext cx="2726267" cy="2160566"/>
            </a:xfrm>
            <a:prstGeom prst="rect">
              <a:avLst/>
            </a:prstGeom>
            <a:noFill/>
            <a:ln w="9525">
              <a:noFill/>
              <a:miter lim="800000"/>
              <a:headEnd/>
              <a:tailEnd/>
            </a:ln>
          </p:spPr>
        </p:pic>
        <p:sp>
          <p:nvSpPr>
            <p:cNvPr id="7" name="TextBox 6"/>
            <p:cNvSpPr txBox="1"/>
            <p:nvPr/>
          </p:nvSpPr>
          <p:spPr>
            <a:xfrm>
              <a:off x="4623528" y="3809527"/>
              <a:ext cx="1010846" cy="369808"/>
            </a:xfrm>
            <a:prstGeom prst="rect">
              <a:avLst/>
            </a:prstGeom>
            <a:noFill/>
          </p:spPr>
          <p:txBody>
            <a:bodyPr wrap="none">
              <a:spAutoFit/>
            </a:bodyPr>
            <a:lstStyle/>
            <a:p>
              <a:pPr fontAlgn="auto">
                <a:spcBef>
                  <a:spcPts val="0"/>
                </a:spcBef>
                <a:spcAft>
                  <a:spcPts val="0"/>
                </a:spcAft>
                <a:defRPr/>
              </a:pPr>
              <a:r>
                <a:rPr lang="en-US" dirty="0">
                  <a:latin typeface="+mj-lt"/>
                  <a:ea typeface="+mn-ea"/>
                  <a:cs typeface="+mn-cs"/>
                </a:rPr>
                <a:t>Ukraine</a:t>
              </a:r>
              <a:endParaRPr lang="en-US" dirty="0">
                <a:latin typeface="+mj-lt"/>
                <a:ea typeface="+mn-ea"/>
                <a:cs typeface="+mn-cs"/>
              </a:endParaRPr>
            </a:p>
          </p:txBody>
        </p:sp>
      </p:grpSp>
      <p:grpSp>
        <p:nvGrpSpPr>
          <p:cNvPr id="34819" name="Group 19"/>
          <p:cNvGrpSpPr>
            <a:grpSpLocks/>
          </p:cNvGrpSpPr>
          <p:nvPr/>
        </p:nvGrpSpPr>
        <p:grpSpPr bwMode="auto">
          <a:xfrm>
            <a:off x="109538" y="4500563"/>
            <a:ext cx="2943225" cy="2165350"/>
            <a:chOff x="144110" y="4314811"/>
            <a:chExt cx="3171124" cy="2333605"/>
          </a:xfrm>
        </p:grpSpPr>
        <p:pic>
          <p:nvPicPr>
            <p:cNvPr id="34829" name="Picture 8"/>
            <p:cNvPicPr>
              <a:picLocks noChangeAspect="1"/>
            </p:cNvPicPr>
            <p:nvPr/>
          </p:nvPicPr>
          <p:blipFill>
            <a:blip r:embed="rId4"/>
            <a:srcRect/>
            <a:stretch>
              <a:fillRect/>
            </a:stretch>
          </p:blipFill>
          <p:spPr bwMode="auto">
            <a:xfrm>
              <a:off x="144110" y="4314811"/>
              <a:ext cx="3171124" cy="1981197"/>
            </a:xfrm>
            <a:prstGeom prst="rect">
              <a:avLst/>
            </a:prstGeom>
            <a:noFill/>
            <a:ln w="9525">
              <a:noFill/>
              <a:miter lim="800000"/>
              <a:headEnd/>
              <a:tailEnd/>
            </a:ln>
          </p:spPr>
        </p:pic>
        <p:sp>
          <p:nvSpPr>
            <p:cNvPr id="10" name="TextBox 9"/>
            <p:cNvSpPr txBox="1"/>
            <p:nvPr/>
          </p:nvSpPr>
          <p:spPr>
            <a:xfrm>
              <a:off x="1303777" y="6278872"/>
              <a:ext cx="892841" cy="369544"/>
            </a:xfrm>
            <a:prstGeom prst="rect">
              <a:avLst/>
            </a:prstGeom>
            <a:noFill/>
          </p:spPr>
          <p:txBody>
            <a:bodyPr wrap="none">
              <a:spAutoFit/>
            </a:bodyPr>
            <a:lstStyle/>
            <a:p>
              <a:pPr fontAlgn="auto">
                <a:spcBef>
                  <a:spcPts val="0"/>
                </a:spcBef>
                <a:spcAft>
                  <a:spcPts val="0"/>
                </a:spcAft>
                <a:defRPr/>
              </a:pPr>
              <a:r>
                <a:rPr lang="en-US" dirty="0">
                  <a:latin typeface="+mj-lt"/>
                  <a:ea typeface="+mn-ea"/>
                  <a:cs typeface="+mn-cs"/>
                </a:rPr>
                <a:t>Kenya</a:t>
              </a:r>
              <a:endParaRPr lang="en-US" dirty="0">
                <a:latin typeface="+mj-lt"/>
                <a:ea typeface="+mn-ea"/>
                <a:cs typeface="+mn-cs"/>
              </a:endParaRPr>
            </a:p>
          </p:txBody>
        </p:sp>
      </p:grpSp>
      <p:grpSp>
        <p:nvGrpSpPr>
          <p:cNvPr id="34820" name="Group 20"/>
          <p:cNvGrpSpPr>
            <a:grpSpLocks/>
          </p:cNvGrpSpPr>
          <p:nvPr/>
        </p:nvGrpSpPr>
        <p:grpSpPr bwMode="auto">
          <a:xfrm>
            <a:off x="5181600" y="1612900"/>
            <a:ext cx="3200400" cy="2522538"/>
            <a:chOff x="5740378" y="4263458"/>
            <a:chExt cx="3200406" cy="2522014"/>
          </a:xfrm>
        </p:grpSpPr>
        <p:pic>
          <p:nvPicPr>
            <p:cNvPr id="34827" name="Picture 11"/>
            <p:cNvPicPr>
              <a:picLocks noChangeAspect="1"/>
            </p:cNvPicPr>
            <p:nvPr/>
          </p:nvPicPr>
          <p:blipFill>
            <a:blip r:embed="rId5"/>
            <a:srcRect/>
            <a:stretch>
              <a:fillRect/>
            </a:stretch>
          </p:blipFill>
          <p:spPr bwMode="auto">
            <a:xfrm>
              <a:off x="5740378" y="4263458"/>
              <a:ext cx="3200406" cy="2168017"/>
            </a:xfrm>
            <a:prstGeom prst="rect">
              <a:avLst/>
            </a:prstGeom>
            <a:noFill/>
            <a:ln w="9525">
              <a:noFill/>
              <a:miter lim="800000"/>
              <a:headEnd/>
              <a:tailEnd/>
            </a:ln>
          </p:spPr>
        </p:pic>
        <p:sp>
          <p:nvSpPr>
            <p:cNvPr id="13" name="TextBox 12"/>
            <p:cNvSpPr txBox="1"/>
            <p:nvPr/>
          </p:nvSpPr>
          <p:spPr>
            <a:xfrm>
              <a:off x="6948468" y="6415661"/>
              <a:ext cx="1039814" cy="369811"/>
            </a:xfrm>
            <a:prstGeom prst="rect">
              <a:avLst/>
            </a:prstGeom>
            <a:noFill/>
          </p:spPr>
          <p:txBody>
            <a:bodyPr wrap="none">
              <a:spAutoFit/>
            </a:bodyPr>
            <a:lstStyle/>
            <a:p>
              <a:pPr fontAlgn="auto">
                <a:spcBef>
                  <a:spcPts val="0"/>
                </a:spcBef>
                <a:spcAft>
                  <a:spcPts val="0"/>
                </a:spcAft>
                <a:defRPr/>
              </a:pPr>
              <a:r>
                <a:rPr lang="en-US" dirty="0">
                  <a:latin typeface="+mj-lt"/>
                  <a:ea typeface="+mn-ea"/>
                  <a:cs typeface="+mn-cs"/>
                </a:rPr>
                <a:t>Iceland</a:t>
              </a:r>
              <a:endParaRPr lang="en-US" dirty="0">
                <a:latin typeface="+mj-lt"/>
                <a:ea typeface="+mn-ea"/>
                <a:cs typeface="+mn-cs"/>
              </a:endParaRPr>
            </a:p>
          </p:txBody>
        </p:sp>
      </p:grpSp>
      <p:grpSp>
        <p:nvGrpSpPr>
          <p:cNvPr id="34821" name="Group 18"/>
          <p:cNvGrpSpPr>
            <a:grpSpLocks/>
          </p:cNvGrpSpPr>
          <p:nvPr/>
        </p:nvGrpSpPr>
        <p:grpSpPr bwMode="auto">
          <a:xfrm>
            <a:off x="804863" y="1595438"/>
            <a:ext cx="3632200" cy="2430462"/>
            <a:chOff x="144110" y="1528232"/>
            <a:chExt cx="3632022" cy="2430429"/>
          </a:xfrm>
        </p:grpSpPr>
        <p:pic>
          <p:nvPicPr>
            <p:cNvPr id="34825" name="Picture 16"/>
            <p:cNvPicPr>
              <a:picLocks noChangeAspect="1"/>
            </p:cNvPicPr>
            <p:nvPr/>
          </p:nvPicPr>
          <p:blipFill>
            <a:blip r:embed="rId6"/>
            <a:srcRect/>
            <a:stretch>
              <a:fillRect/>
            </a:stretch>
          </p:blipFill>
          <p:spPr bwMode="auto">
            <a:xfrm>
              <a:off x="144110" y="1528232"/>
              <a:ext cx="3632022" cy="2112433"/>
            </a:xfrm>
            <a:prstGeom prst="rect">
              <a:avLst/>
            </a:prstGeom>
            <a:noFill/>
            <a:ln w="9525">
              <a:noFill/>
              <a:miter lim="800000"/>
              <a:headEnd/>
              <a:tailEnd/>
            </a:ln>
          </p:spPr>
        </p:pic>
        <p:sp>
          <p:nvSpPr>
            <p:cNvPr id="18" name="TextBox 17"/>
            <p:cNvSpPr txBox="1"/>
            <p:nvPr/>
          </p:nvSpPr>
          <p:spPr>
            <a:xfrm>
              <a:off x="1434684" y="3588779"/>
              <a:ext cx="1211204" cy="369882"/>
            </a:xfrm>
            <a:prstGeom prst="rect">
              <a:avLst/>
            </a:prstGeom>
            <a:noFill/>
          </p:spPr>
          <p:txBody>
            <a:bodyPr wrap="none">
              <a:spAutoFit/>
            </a:bodyPr>
            <a:lstStyle/>
            <a:p>
              <a:pPr fontAlgn="auto">
                <a:spcBef>
                  <a:spcPts val="0"/>
                </a:spcBef>
                <a:spcAft>
                  <a:spcPts val="0"/>
                </a:spcAft>
                <a:defRPr/>
              </a:pPr>
              <a:r>
                <a:rPr lang="en-US" dirty="0">
                  <a:latin typeface="+mj-lt"/>
                  <a:ea typeface="+mn-ea"/>
                  <a:cs typeface="+mn-cs"/>
                </a:rPr>
                <a:t>Denmark</a:t>
              </a:r>
              <a:endParaRPr lang="en-US" dirty="0">
                <a:latin typeface="+mj-lt"/>
                <a:ea typeface="+mn-ea"/>
                <a:cs typeface="+mn-cs"/>
              </a:endParaRPr>
            </a:p>
          </p:txBody>
        </p:sp>
      </p:grpSp>
      <p:grpSp>
        <p:nvGrpSpPr>
          <p:cNvPr id="34822" name="Group 23"/>
          <p:cNvGrpSpPr>
            <a:grpSpLocks/>
          </p:cNvGrpSpPr>
          <p:nvPr/>
        </p:nvGrpSpPr>
        <p:grpSpPr bwMode="auto">
          <a:xfrm>
            <a:off x="3279775" y="4464050"/>
            <a:ext cx="2844800" cy="2214563"/>
            <a:chOff x="3331141" y="4396154"/>
            <a:chExt cx="2844800" cy="2215202"/>
          </a:xfrm>
        </p:grpSpPr>
        <p:pic>
          <p:nvPicPr>
            <p:cNvPr id="34823" name="Picture 21"/>
            <p:cNvPicPr>
              <a:picLocks noChangeAspect="1"/>
            </p:cNvPicPr>
            <p:nvPr/>
          </p:nvPicPr>
          <p:blipFill>
            <a:blip r:embed="rId7"/>
            <a:srcRect/>
            <a:stretch>
              <a:fillRect/>
            </a:stretch>
          </p:blipFill>
          <p:spPr bwMode="auto">
            <a:xfrm>
              <a:off x="3331141" y="4396154"/>
              <a:ext cx="2844800" cy="1875692"/>
            </a:xfrm>
            <a:prstGeom prst="rect">
              <a:avLst/>
            </a:prstGeom>
            <a:noFill/>
            <a:ln w="9525">
              <a:noFill/>
              <a:miter lim="800000"/>
              <a:headEnd/>
              <a:tailEnd/>
            </a:ln>
          </p:spPr>
        </p:pic>
        <p:sp>
          <p:nvSpPr>
            <p:cNvPr id="23" name="TextBox 22"/>
            <p:cNvSpPr txBox="1"/>
            <p:nvPr/>
          </p:nvSpPr>
          <p:spPr>
            <a:xfrm>
              <a:off x="4318566" y="6241361"/>
              <a:ext cx="1119188" cy="369995"/>
            </a:xfrm>
            <a:prstGeom prst="rect">
              <a:avLst/>
            </a:prstGeom>
            <a:noFill/>
          </p:spPr>
          <p:txBody>
            <a:bodyPr wrap="none">
              <a:spAutoFit/>
            </a:bodyPr>
            <a:lstStyle/>
            <a:p>
              <a:pPr fontAlgn="auto">
                <a:spcBef>
                  <a:spcPts val="0"/>
                </a:spcBef>
                <a:spcAft>
                  <a:spcPts val="0"/>
                </a:spcAft>
                <a:defRPr/>
              </a:pPr>
              <a:r>
                <a:rPr lang="en-US" dirty="0">
                  <a:latin typeface="+mj-lt"/>
                  <a:ea typeface="+mn-ea"/>
                  <a:cs typeface="+mn-cs"/>
                </a:rPr>
                <a:t>Portugal</a:t>
              </a:r>
              <a:endParaRPr lang="en-US" dirty="0">
                <a:latin typeface="+mj-lt"/>
                <a:ea typeface="+mn-ea"/>
                <a:cs typeface="+mn-cs"/>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Sources</a:t>
            </a:r>
            <a:endParaRPr lang="en-US" dirty="0">
              <a:ea typeface="+mj-ea"/>
              <a:cs typeface="+mj-cs"/>
            </a:endParaRPr>
          </a:p>
        </p:txBody>
      </p:sp>
      <p:pic>
        <p:nvPicPr>
          <p:cNvPr id="36866" name="Content Placeholder 9"/>
          <p:cNvPicPr>
            <a:picLocks noGrp="1" noChangeAspect="1"/>
          </p:cNvPicPr>
          <p:nvPr>
            <p:ph idx="1"/>
          </p:nvPr>
        </p:nvPicPr>
        <p:blipFill>
          <a:blip r:embed="rId2"/>
          <a:srcRect l="-5666" r="-2415"/>
          <a:stretch>
            <a:fillRect/>
          </a:stretch>
        </p:blipFill>
        <p:spPr>
          <a:xfrm>
            <a:off x="101600" y="1779588"/>
            <a:ext cx="2166938" cy="3063875"/>
          </a:xfrm>
        </p:spPr>
      </p:pic>
      <p:pic>
        <p:nvPicPr>
          <p:cNvPr id="36867" name="Picture 10"/>
          <p:cNvPicPr>
            <a:picLocks noChangeAspect="1"/>
          </p:cNvPicPr>
          <p:nvPr/>
        </p:nvPicPr>
        <p:blipFill>
          <a:blip r:embed="rId3"/>
          <a:srcRect/>
          <a:stretch>
            <a:fillRect/>
          </a:stretch>
        </p:blipFill>
        <p:spPr bwMode="auto">
          <a:xfrm>
            <a:off x="4437063" y="1727200"/>
            <a:ext cx="2333625" cy="3590925"/>
          </a:xfrm>
          <a:prstGeom prst="rect">
            <a:avLst/>
          </a:prstGeom>
          <a:noFill/>
          <a:ln w="9525">
            <a:noFill/>
            <a:miter lim="800000"/>
            <a:headEnd/>
            <a:tailEnd/>
          </a:ln>
        </p:spPr>
      </p:pic>
      <p:pic>
        <p:nvPicPr>
          <p:cNvPr id="36868" name="Picture 11"/>
          <p:cNvPicPr>
            <a:picLocks noChangeAspect="1"/>
          </p:cNvPicPr>
          <p:nvPr/>
        </p:nvPicPr>
        <p:blipFill>
          <a:blip r:embed="rId4"/>
          <a:srcRect l="11333" r="10889"/>
          <a:stretch>
            <a:fillRect/>
          </a:stretch>
        </p:blipFill>
        <p:spPr bwMode="auto">
          <a:xfrm>
            <a:off x="6761163" y="3657600"/>
            <a:ext cx="2382837" cy="3063875"/>
          </a:xfrm>
          <a:prstGeom prst="rect">
            <a:avLst/>
          </a:prstGeom>
          <a:noFill/>
          <a:ln w="9525">
            <a:noFill/>
            <a:miter lim="800000"/>
            <a:headEnd/>
            <a:tailEnd/>
          </a:ln>
        </p:spPr>
      </p:pic>
      <p:pic>
        <p:nvPicPr>
          <p:cNvPr id="36869" name="Picture 12"/>
          <p:cNvPicPr>
            <a:picLocks noChangeAspect="1"/>
          </p:cNvPicPr>
          <p:nvPr/>
        </p:nvPicPr>
        <p:blipFill>
          <a:blip r:embed="rId5"/>
          <a:srcRect/>
          <a:stretch>
            <a:fillRect/>
          </a:stretch>
        </p:blipFill>
        <p:spPr bwMode="auto">
          <a:xfrm>
            <a:off x="2247900" y="3563938"/>
            <a:ext cx="21209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Universal Signatures </a:t>
            </a:r>
            <a:endParaRPr lang="en-US" dirty="0">
              <a:ea typeface="+mj-ea"/>
              <a:cs typeface="+mj-cs"/>
            </a:endParaRPr>
          </a:p>
        </p:txBody>
      </p:sp>
      <p:sp>
        <p:nvSpPr>
          <p:cNvPr id="18434" name="Content Placeholder 2"/>
          <p:cNvSpPr>
            <a:spLocks noGrp="1"/>
          </p:cNvSpPr>
          <p:nvPr>
            <p:ph idx="1"/>
          </p:nvPr>
        </p:nvSpPr>
        <p:spPr/>
        <p:txBody>
          <a:bodyPr/>
          <a:lstStyle/>
          <a:p>
            <a:pPr marL="457200" indent="-457200">
              <a:buFont typeface="Century Gothic" pitchFamily="-72" charset="0"/>
              <a:buAutoNum type="arabicPeriod"/>
            </a:pPr>
            <a:r>
              <a:rPr lang="en-US" smtClean="0"/>
              <a:t>Expertise</a:t>
            </a:r>
          </a:p>
          <a:p>
            <a:pPr marL="457200" indent="-457200">
              <a:buFont typeface="Century Gothic" pitchFamily="-72" charset="0"/>
              <a:buAutoNum type="arabicPeriod"/>
            </a:pPr>
            <a:r>
              <a:rPr lang="en-US" smtClean="0"/>
              <a:t>Non-utilitarian Pleasure</a:t>
            </a:r>
          </a:p>
          <a:p>
            <a:pPr marL="457200" indent="-457200">
              <a:buFont typeface="Century Gothic" pitchFamily="-72" charset="0"/>
              <a:buAutoNum type="arabicPeriod"/>
            </a:pPr>
            <a:r>
              <a:rPr lang="en-US" smtClean="0"/>
              <a:t>Style</a:t>
            </a:r>
          </a:p>
          <a:p>
            <a:pPr marL="457200" indent="-457200">
              <a:buFont typeface="Century Gothic" pitchFamily="-72" charset="0"/>
              <a:buAutoNum type="arabicPeriod"/>
            </a:pPr>
            <a:r>
              <a:rPr lang="en-US" smtClean="0"/>
              <a:t>Criticism</a:t>
            </a:r>
          </a:p>
          <a:p>
            <a:pPr marL="457200" indent="-457200">
              <a:buFont typeface="Century Gothic" pitchFamily="-72" charset="0"/>
              <a:buAutoNum type="arabicPeriod"/>
            </a:pPr>
            <a:r>
              <a:rPr lang="en-US" smtClean="0"/>
              <a:t>Imitation</a:t>
            </a:r>
          </a:p>
          <a:p>
            <a:pPr marL="457200" indent="-457200">
              <a:buFont typeface="Century Gothic" pitchFamily="-72" charset="0"/>
              <a:buAutoNum type="arabicPeriod"/>
            </a:pPr>
            <a:r>
              <a:rPr lang="en-US" smtClean="0"/>
              <a:t>Special Focus</a:t>
            </a:r>
          </a:p>
          <a:p>
            <a:pPr marL="457200" indent="-457200">
              <a:buFont typeface="Century Gothic" pitchFamily="-72" charset="0"/>
              <a:buAutoNum type="arabicPeriod"/>
            </a:pPr>
            <a:r>
              <a:rPr lang="en-US" smtClean="0"/>
              <a:t>Imagination</a:t>
            </a:r>
          </a:p>
          <a:p>
            <a:pPr marL="457200" indent="-457200">
              <a:buFont typeface="Century Gothic" pitchFamily="-72" charset="0"/>
              <a:buAutoNum type="arabicPeriod"/>
            </a:pPr>
            <a:endParaRPr lang="en-US"/>
          </a:p>
        </p:txBody>
      </p:sp>
      <p:sp>
        <p:nvSpPr>
          <p:cNvPr id="4" name="TextBox 3"/>
          <p:cNvSpPr txBox="1"/>
          <p:nvPr/>
        </p:nvSpPr>
        <p:spPr>
          <a:xfrm>
            <a:off x="7874000" y="6535738"/>
            <a:ext cx="1273175" cy="307975"/>
          </a:xfrm>
          <a:prstGeom prst="rect">
            <a:avLst/>
          </a:prstGeom>
          <a:noFill/>
        </p:spPr>
        <p:txBody>
          <a:bodyPr wrap="none">
            <a:spAutoFit/>
          </a:bodyPr>
          <a:lstStyle/>
          <a:p>
            <a:pPr fontAlgn="auto">
              <a:spcBef>
                <a:spcPts val="0"/>
              </a:spcBef>
              <a:spcAft>
                <a:spcPts val="0"/>
              </a:spcAft>
              <a:defRPr/>
            </a:pPr>
            <a:r>
              <a:rPr lang="en-US" sz="1400" dirty="0">
                <a:latin typeface="+mj-lt"/>
                <a:ea typeface="+mn-ea"/>
                <a:cs typeface="+mn-cs"/>
              </a:rPr>
              <a:t>Dutton, 2000</a:t>
            </a:r>
            <a:endParaRPr lang="en-US" sz="1400" dirty="0">
              <a:latin typeface="+mj-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Art as an Adaptation</a:t>
            </a:r>
            <a:endParaRPr lang="en-US" dirty="0">
              <a:ea typeface="+mj-ea"/>
              <a:cs typeface="+mj-cs"/>
            </a:endParaRPr>
          </a:p>
        </p:txBody>
      </p:sp>
      <p:sp>
        <p:nvSpPr>
          <p:cNvPr id="20482" name="Content Placeholder 2"/>
          <p:cNvSpPr>
            <a:spLocks noGrp="1"/>
          </p:cNvSpPr>
          <p:nvPr>
            <p:ph idx="1"/>
          </p:nvPr>
        </p:nvSpPr>
        <p:spPr/>
        <p:txBody>
          <a:bodyPr/>
          <a:lstStyle/>
          <a:p>
            <a:r>
              <a:rPr lang="en-US" smtClean="0"/>
              <a:t>Cross-Cultural Existence</a:t>
            </a:r>
          </a:p>
          <a:p>
            <a:r>
              <a:rPr lang="en-US" smtClean="0"/>
              <a:t>Ancestry</a:t>
            </a:r>
          </a:p>
          <a:p>
            <a:r>
              <a:rPr lang="en-US" smtClean="0"/>
              <a:t>Young Children</a:t>
            </a:r>
          </a:p>
          <a:p>
            <a:r>
              <a:rPr lang="en-US" smtClean="0"/>
              <a:t>Sources of Pleasure</a:t>
            </a:r>
          </a:p>
          <a:p>
            <a:r>
              <a:rPr lang="en-US" smtClean="0"/>
              <a:t>Costly</a:t>
            </a:r>
          </a:p>
          <a:p>
            <a:endParaRPr lang="en-US" smtClean="0"/>
          </a:p>
          <a:p>
            <a:endParaRPr lang="en-US" smtClean="0"/>
          </a:p>
        </p:txBody>
      </p:sp>
      <p:pic>
        <p:nvPicPr>
          <p:cNvPr id="20483" name="Picture 3"/>
          <p:cNvPicPr>
            <a:picLocks noChangeAspect="1"/>
          </p:cNvPicPr>
          <p:nvPr/>
        </p:nvPicPr>
        <p:blipFill>
          <a:blip r:embed="rId3"/>
          <a:srcRect/>
          <a:stretch>
            <a:fillRect/>
          </a:stretch>
        </p:blipFill>
        <p:spPr bwMode="auto">
          <a:xfrm>
            <a:off x="2984500" y="3341688"/>
            <a:ext cx="4973638" cy="330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Art’s Adaptive Function?</a:t>
            </a:r>
            <a:endParaRPr lang="en-US" dirty="0">
              <a:ea typeface="+mj-ea"/>
              <a:cs typeface="+mj-cs"/>
            </a:endParaRPr>
          </a:p>
        </p:txBody>
      </p:sp>
      <p:sp>
        <p:nvSpPr>
          <p:cNvPr id="22530" name="Content Placeholder 2"/>
          <p:cNvSpPr>
            <a:spLocks noGrp="1"/>
          </p:cNvSpPr>
          <p:nvPr>
            <p:ph idx="1"/>
          </p:nvPr>
        </p:nvSpPr>
        <p:spPr>
          <a:xfrm>
            <a:off x="457200" y="2176463"/>
            <a:ext cx="8229600" cy="4525962"/>
          </a:xfrm>
        </p:spPr>
        <p:txBody>
          <a:bodyPr/>
          <a:lstStyle/>
          <a:p>
            <a:r>
              <a:rPr lang="en-US" smtClean="0"/>
              <a:t>Cognition</a:t>
            </a:r>
          </a:p>
          <a:p>
            <a:r>
              <a:rPr lang="en-US" smtClean="0"/>
              <a:t>Propaganda</a:t>
            </a:r>
          </a:p>
          <a:p>
            <a:r>
              <a:rPr lang="en-US" smtClean="0"/>
              <a:t>Sexual Display</a:t>
            </a:r>
          </a:p>
          <a:p>
            <a:r>
              <a:rPr lang="en-US" smtClean="0"/>
              <a:t>Sociality</a:t>
            </a:r>
          </a:p>
          <a:p>
            <a:r>
              <a:rPr lang="en-US" smtClean="0"/>
              <a:t>Stress Reduction/Coping</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Art &amp; Natural Selection</a:t>
            </a:r>
            <a:endParaRPr lang="en-US" dirty="0">
              <a:ea typeface="+mj-ea"/>
              <a:cs typeface="+mj-cs"/>
            </a:endParaRPr>
          </a:p>
        </p:txBody>
      </p:sp>
      <p:sp>
        <p:nvSpPr>
          <p:cNvPr id="24578" name="Content Placeholder 2"/>
          <p:cNvSpPr>
            <a:spLocks noGrp="1"/>
          </p:cNvSpPr>
          <p:nvPr>
            <p:ph idx="1"/>
          </p:nvPr>
        </p:nvSpPr>
        <p:spPr/>
        <p:txBody>
          <a:bodyPr/>
          <a:lstStyle/>
          <a:p>
            <a:r>
              <a:rPr lang="en-US" smtClean="0"/>
              <a:t>Sociality</a:t>
            </a:r>
          </a:p>
          <a:p>
            <a:r>
              <a:rPr lang="en-US" smtClean="0"/>
              <a:t>Improvement of Skills</a:t>
            </a:r>
          </a:p>
          <a:p>
            <a:r>
              <a:rPr lang="en-US" smtClean="0"/>
              <a:t>Appreciation of Skills</a:t>
            </a:r>
          </a:p>
          <a:p>
            <a:endParaRPr lang="en-US" smtClean="0"/>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Picture 6"/>
          <p:cNvPicPr>
            <a:picLocks noChangeAspect="1"/>
          </p:cNvPicPr>
          <p:nvPr/>
        </p:nvPicPr>
        <p:blipFill>
          <a:blip r:embed="rId3"/>
          <a:srcRect/>
          <a:stretch>
            <a:fillRect/>
          </a:stretch>
        </p:blipFill>
        <p:spPr bwMode="auto">
          <a:xfrm>
            <a:off x="1168400" y="3452813"/>
            <a:ext cx="4894263" cy="330835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ea typeface="+mj-ea"/>
                <a:cs typeface="+mj-cs"/>
              </a:rPr>
              <a:t>Art &amp; Sexual Selection</a:t>
            </a:r>
            <a:endParaRPr lang="en-US" dirty="0">
              <a:ea typeface="+mj-ea"/>
              <a:cs typeface="+mj-cs"/>
            </a:endParaRPr>
          </a:p>
        </p:txBody>
      </p:sp>
      <p:sp>
        <p:nvSpPr>
          <p:cNvPr id="26627" name="Content Placeholder 2"/>
          <p:cNvSpPr>
            <a:spLocks noGrp="1"/>
          </p:cNvSpPr>
          <p:nvPr>
            <p:ph idx="1"/>
          </p:nvPr>
        </p:nvSpPr>
        <p:spPr/>
        <p:txBody>
          <a:bodyPr/>
          <a:lstStyle/>
          <a:p>
            <a:r>
              <a:rPr lang="en-US" smtClean="0"/>
              <a:t>Display Hypothesis</a:t>
            </a:r>
          </a:p>
          <a:p>
            <a:r>
              <a:rPr lang="en-US" smtClean="0"/>
              <a:t>Costly Signaling</a:t>
            </a:r>
          </a:p>
          <a:p>
            <a:r>
              <a:rPr lang="en-US" smtClean="0"/>
              <a:t>Status and Hierarchy</a:t>
            </a:r>
          </a:p>
          <a:p>
            <a:r>
              <a:rPr lang="en-US" smtClean="0"/>
              <a:t>“Artistic Eye”</a:t>
            </a:r>
          </a:p>
          <a:p>
            <a:endParaRPr lang="en-US" smtClean="0"/>
          </a:p>
          <a:p>
            <a:endParaRPr lang="en-US" smtClean="0"/>
          </a:p>
          <a:p>
            <a:endParaRPr lang="en-US" smtClean="0"/>
          </a:p>
        </p:txBody>
      </p:sp>
      <p:pic>
        <p:nvPicPr>
          <p:cNvPr id="26628" name="Picture 3"/>
          <p:cNvPicPr>
            <a:picLocks noChangeAspect="1"/>
          </p:cNvPicPr>
          <p:nvPr/>
        </p:nvPicPr>
        <p:blipFill>
          <a:blip r:embed="rId4"/>
          <a:srcRect/>
          <a:stretch>
            <a:fillRect/>
          </a:stretch>
        </p:blipFill>
        <p:spPr bwMode="auto">
          <a:xfrm>
            <a:off x="5972175" y="1600200"/>
            <a:ext cx="2566988" cy="304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Pinker: Art as an </a:t>
            </a:r>
            <a:br>
              <a:rPr lang="en-US" dirty="0" smtClean="0">
                <a:ea typeface="+mj-ea"/>
                <a:cs typeface="+mj-cs"/>
              </a:rPr>
            </a:br>
            <a:r>
              <a:rPr lang="en-US" dirty="0" smtClean="0">
                <a:ea typeface="+mj-ea"/>
                <a:cs typeface="+mj-cs"/>
              </a:rPr>
              <a:t>Adaptive By-Product</a:t>
            </a:r>
            <a:endParaRPr lang="en-US" dirty="0">
              <a:ea typeface="+mj-ea"/>
              <a:cs typeface="+mj-cs"/>
            </a:endParaRPr>
          </a:p>
        </p:txBody>
      </p:sp>
      <p:sp>
        <p:nvSpPr>
          <p:cNvPr id="28674" name="Content Placeholder 2"/>
          <p:cNvSpPr>
            <a:spLocks noGrp="1"/>
          </p:cNvSpPr>
          <p:nvPr>
            <p:ph idx="1"/>
          </p:nvPr>
        </p:nvSpPr>
        <p:spPr>
          <a:xfrm>
            <a:off x="457200" y="2700338"/>
            <a:ext cx="8229600" cy="4525962"/>
          </a:xfrm>
        </p:spPr>
        <p:txBody>
          <a:bodyPr/>
          <a:lstStyle/>
          <a:p>
            <a:pPr marL="457200" indent="-457200">
              <a:buFont typeface="Century Gothic" pitchFamily="-72" charset="0"/>
              <a:buAutoNum type="arabicPeriod"/>
            </a:pPr>
            <a:r>
              <a:rPr lang="en-US" smtClean="0"/>
              <a:t>Hunger for Status</a:t>
            </a:r>
          </a:p>
          <a:p>
            <a:pPr marL="457200" indent="-457200">
              <a:buFont typeface="Century Gothic" pitchFamily="-72" charset="0"/>
              <a:buAutoNum type="arabicPeriod"/>
            </a:pPr>
            <a:r>
              <a:rPr lang="en-US" smtClean="0"/>
              <a:t>Aesthetic Pleasure</a:t>
            </a:r>
          </a:p>
          <a:p>
            <a:pPr marL="457200" indent="-457200">
              <a:buFont typeface="Century Gothic" pitchFamily="-72" charset="0"/>
              <a:buAutoNum type="arabicPeriod"/>
            </a:pPr>
            <a:r>
              <a:rPr lang="en-US" smtClean="0"/>
              <a:t>Ability to Design Artifacts</a:t>
            </a:r>
          </a:p>
          <a:p>
            <a:pPr marL="457200" indent="-457200">
              <a:buFont typeface="Century Gothic" pitchFamily="-72" charset="0"/>
              <a:buAutoNum type="arabicPeriod"/>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Special Case: Fiction</a:t>
            </a:r>
            <a:endParaRPr lang="en-US" dirty="0">
              <a:ea typeface="+mj-ea"/>
              <a:cs typeface="+mj-cs"/>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tx1">
                    <a:lumMod val="50000"/>
                    <a:lumOff val="50000"/>
                  </a:schemeClr>
                </a:solidFill>
                <a:ea typeface="+mn-ea"/>
                <a:cs typeface="+mn-cs"/>
              </a:rPr>
              <a:t>“To instruct and to delight”</a:t>
            </a:r>
          </a:p>
          <a:p>
            <a:pPr fontAlgn="auto">
              <a:spcAft>
                <a:spcPts val="0"/>
              </a:spcAft>
              <a:buFont typeface="Arial" pitchFamily="34" charset="0"/>
              <a:buChar char="•"/>
              <a:defRPr/>
            </a:pPr>
            <a:r>
              <a:rPr lang="en-US" dirty="0" smtClean="0">
                <a:solidFill>
                  <a:schemeClr val="tx1">
                    <a:lumMod val="50000"/>
                    <a:lumOff val="50000"/>
                  </a:schemeClr>
                </a:solidFill>
                <a:ea typeface="+mn-ea"/>
                <a:cs typeface="+mn-cs"/>
              </a:rPr>
              <a:t>Four main themes:</a:t>
            </a:r>
          </a:p>
          <a:p>
            <a:pPr marL="857250" lvl="1" indent="-457200" fontAlgn="auto">
              <a:spcAft>
                <a:spcPts val="0"/>
              </a:spcAft>
              <a:buFont typeface="+mj-lt"/>
              <a:buAutoNum type="arabicPeriod"/>
              <a:defRPr/>
            </a:pPr>
            <a:r>
              <a:rPr lang="en-US" dirty="0" smtClean="0">
                <a:solidFill>
                  <a:schemeClr val="tx1">
                    <a:lumMod val="50000"/>
                    <a:lumOff val="50000"/>
                  </a:schemeClr>
                </a:solidFill>
                <a:ea typeface="+mn-ea"/>
              </a:rPr>
              <a:t>Love</a:t>
            </a:r>
          </a:p>
          <a:p>
            <a:pPr marL="857250" lvl="1" indent="-457200" fontAlgn="auto">
              <a:spcAft>
                <a:spcPts val="0"/>
              </a:spcAft>
              <a:buFont typeface="+mj-lt"/>
              <a:buAutoNum type="arabicPeriod"/>
              <a:defRPr/>
            </a:pPr>
            <a:r>
              <a:rPr lang="en-US" dirty="0" smtClean="0">
                <a:solidFill>
                  <a:schemeClr val="tx1">
                    <a:lumMod val="50000"/>
                    <a:lumOff val="50000"/>
                  </a:schemeClr>
                </a:solidFill>
                <a:ea typeface="+mn-ea"/>
              </a:rPr>
              <a:t>Sex</a:t>
            </a:r>
          </a:p>
          <a:p>
            <a:pPr marL="857250" lvl="1" indent="-457200" fontAlgn="auto">
              <a:spcAft>
                <a:spcPts val="0"/>
              </a:spcAft>
              <a:buFont typeface="+mj-lt"/>
              <a:buAutoNum type="arabicPeriod"/>
              <a:defRPr/>
            </a:pPr>
            <a:r>
              <a:rPr lang="en-US" dirty="0" smtClean="0">
                <a:solidFill>
                  <a:schemeClr val="tx1">
                    <a:lumMod val="50000"/>
                    <a:lumOff val="50000"/>
                  </a:schemeClr>
                </a:solidFill>
                <a:ea typeface="+mn-ea"/>
              </a:rPr>
              <a:t>Personal Threat</a:t>
            </a:r>
          </a:p>
          <a:p>
            <a:pPr marL="857250" lvl="1" indent="-457200" fontAlgn="auto">
              <a:spcAft>
                <a:spcPts val="0"/>
              </a:spcAft>
              <a:buFont typeface="+mj-lt"/>
              <a:buAutoNum type="arabicPeriod"/>
              <a:defRPr/>
            </a:pPr>
            <a:r>
              <a:rPr lang="en-US" dirty="0" smtClean="0">
                <a:solidFill>
                  <a:schemeClr val="tx1">
                    <a:lumMod val="50000"/>
                    <a:lumOff val="50000"/>
                  </a:schemeClr>
                </a:solidFill>
                <a:ea typeface="+mn-ea"/>
              </a:rPr>
              <a:t>Threat to Kin</a:t>
            </a:r>
          </a:p>
          <a:p>
            <a:pPr marL="857250" lvl="1" indent="-457200" fontAlgn="auto">
              <a:spcAft>
                <a:spcPts val="0"/>
              </a:spcAft>
              <a:buFont typeface="+mj-lt"/>
              <a:buAutoNum type="arabicPeriod"/>
              <a:defRPr/>
            </a:pPr>
            <a:endParaRPr lang="en-US" dirty="0" smtClean="0">
              <a:solidFill>
                <a:schemeClr val="tx1">
                  <a:lumMod val="50000"/>
                  <a:lumOff val="50000"/>
                </a:schemeClr>
              </a:solidFill>
              <a:ea typeface="+mn-ea"/>
            </a:endParaRPr>
          </a:p>
          <a:p>
            <a:pPr marL="457200" indent="-457200" fontAlgn="auto">
              <a:spcAft>
                <a:spcPts val="0"/>
              </a:spcAft>
              <a:buFont typeface="+mj-lt"/>
              <a:buAutoNum type="arabicPeriod"/>
              <a:defRPr/>
            </a:pPr>
            <a:endParaRPr lang="en-US" dirty="0">
              <a:solidFill>
                <a:schemeClr val="tx1">
                  <a:lumMod val="50000"/>
                  <a:lumOff val="50000"/>
                </a:schemeClr>
              </a:solidFill>
              <a:ea typeface="+mn-ea"/>
              <a:cs typeface="+mn-cs"/>
            </a:endParaRPr>
          </a:p>
        </p:txBody>
      </p:sp>
      <p:pic>
        <p:nvPicPr>
          <p:cNvPr id="30723" name="Picture 3"/>
          <p:cNvPicPr>
            <a:picLocks noChangeAspect="1"/>
          </p:cNvPicPr>
          <p:nvPr/>
        </p:nvPicPr>
        <p:blipFill>
          <a:blip r:embed="rId3"/>
          <a:srcRect/>
          <a:stretch>
            <a:fillRect/>
          </a:stretch>
        </p:blipFill>
        <p:spPr bwMode="auto">
          <a:xfrm>
            <a:off x="4011613" y="3792538"/>
            <a:ext cx="2171700" cy="2828925"/>
          </a:xfrm>
          <a:prstGeom prst="rect">
            <a:avLst/>
          </a:prstGeom>
          <a:noFill/>
          <a:ln w="9525">
            <a:noFill/>
            <a:miter lim="800000"/>
            <a:headEnd/>
            <a:tailEnd/>
          </a:ln>
        </p:spPr>
      </p:pic>
      <p:pic>
        <p:nvPicPr>
          <p:cNvPr id="30724" name="Picture 4"/>
          <p:cNvPicPr>
            <a:picLocks noChangeAspect="1"/>
          </p:cNvPicPr>
          <p:nvPr/>
        </p:nvPicPr>
        <p:blipFill>
          <a:blip r:embed="rId4"/>
          <a:srcRect/>
          <a:stretch>
            <a:fillRect/>
          </a:stretch>
        </p:blipFill>
        <p:spPr bwMode="auto">
          <a:xfrm>
            <a:off x="1181100" y="3673475"/>
            <a:ext cx="2108200" cy="3133725"/>
          </a:xfrm>
          <a:prstGeom prst="rect">
            <a:avLst/>
          </a:prstGeom>
          <a:noFill/>
          <a:ln w="9525">
            <a:noFill/>
            <a:miter lim="800000"/>
            <a:headEnd/>
            <a:tailEnd/>
          </a:ln>
        </p:spPr>
      </p:pic>
      <p:pic>
        <p:nvPicPr>
          <p:cNvPr id="30725" name="Picture 5"/>
          <p:cNvPicPr>
            <a:picLocks noChangeAspect="1"/>
          </p:cNvPicPr>
          <p:nvPr/>
        </p:nvPicPr>
        <p:blipFill>
          <a:blip r:embed="rId5"/>
          <a:srcRect/>
          <a:stretch>
            <a:fillRect/>
          </a:stretch>
        </p:blipFill>
        <p:spPr bwMode="auto">
          <a:xfrm>
            <a:off x="6570663" y="3530600"/>
            <a:ext cx="2116137" cy="317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Evolved Aesthetics</a:t>
            </a:r>
            <a:endParaRPr lang="en-US" dirty="0">
              <a:ea typeface="+mj-ea"/>
              <a:cs typeface="+mj-cs"/>
            </a:endParaRPr>
          </a:p>
        </p:txBody>
      </p:sp>
      <p:sp>
        <p:nvSpPr>
          <p:cNvPr id="32770" name="Content Placeholder 2"/>
          <p:cNvSpPr>
            <a:spLocks noGrp="1"/>
          </p:cNvSpPr>
          <p:nvPr>
            <p:ph idx="1"/>
          </p:nvPr>
        </p:nvSpPr>
        <p:spPr/>
        <p:txBody>
          <a:bodyPr/>
          <a:lstStyle/>
          <a:p>
            <a:r>
              <a:rPr lang="en-US" smtClean="0"/>
              <a:t>Komar and Melamid – “America’s Most Wanted”</a:t>
            </a:r>
          </a:p>
          <a:p>
            <a:endParaRPr lang="en-US" smtClean="0"/>
          </a:p>
        </p:txBody>
      </p:sp>
      <p:pic>
        <p:nvPicPr>
          <p:cNvPr id="32771" name="Picture 3"/>
          <p:cNvPicPr>
            <a:picLocks noChangeAspect="1"/>
          </p:cNvPicPr>
          <p:nvPr/>
        </p:nvPicPr>
        <p:blipFill>
          <a:blip r:embed="rId3"/>
          <a:srcRect/>
          <a:stretch>
            <a:fillRect/>
          </a:stretch>
        </p:blipFill>
        <p:spPr bwMode="auto">
          <a:xfrm>
            <a:off x="1270000" y="2093913"/>
            <a:ext cx="6654800" cy="445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1568</TotalTime>
  <Words>1873</Words>
  <Application>Microsoft Macintosh PowerPoint</Application>
  <PresentationFormat>On-screen Show (4:3)</PresentationFormat>
  <Paragraphs>131</Paragraphs>
  <Slides>11</Slides>
  <Notes>10</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11</vt:i4>
      </vt:variant>
    </vt:vector>
  </HeadingPairs>
  <TitlesOfParts>
    <vt:vector size="18" baseType="lpstr">
      <vt:lpstr>Palatino Linotype</vt:lpstr>
      <vt:lpstr>ＭＳ Ｐゴシック</vt:lpstr>
      <vt:lpstr>Arial</vt:lpstr>
      <vt:lpstr>Century Gothic</vt:lpstr>
      <vt:lpstr>Courier New</vt:lpstr>
      <vt:lpstr>Calibri</vt:lpstr>
      <vt:lpstr>Executive</vt:lpstr>
      <vt:lpstr>Darwinian Arts and Beauty </vt:lpstr>
      <vt:lpstr>Universal Signatures </vt:lpstr>
      <vt:lpstr>Art as an Adaptation</vt:lpstr>
      <vt:lpstr>Art’s Adaptive Function?</vt:lpstr>
      <vt:lpstr>Art &amp; Natural Selection</vt:lpstr>
      <vt:lpstr>Art &amp; Sexual Selection</vt:lpstr>
      <vt:lpstr>Pinker: Art as an  Adaptive By-Product</vt:lpstr>
      <vt:lpstr>Special Case: Fiction</vt:lpstr>
      <vt:lpstr>Evolved Aesthetics</vt:lpstr>
      <vt:lpstr>Evolved Aesthetics</vt:lpstr>
      <vt:lpstr>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Darwinian Arts </dc:title>
  <dc:creator>amanda limongi</dc:creator>
  <cp:lastModifiedBy>Anondah Saide</cp:lastModifiedBy>
  <cp:revision>23</cp:revision>
  <cp:lastPrinted>2012-03-05T07:50:27Z</cp:lastPrinted>
  <dcterms:created xsi:type="dcterms:W3CDTF">2012-03-04T18:27:53Z</dcterms:created>
  <dcterms:modified xsi:type="dcterms:W3CDTF">2012-06-18T23:40:50Z</dcterms:modified>
</cp:coreProperties>
</file>