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17.xml" ContentType="application/vnd.openxmlformats-officedocument.presentationml.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slides/slide127.xml" ContentType="application/vnd.openxmlformats-officedocument.presentationml.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5.xml" ContentType="application/vnd.openxmlformats-officedocument.presentationml.slideLayout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s/slide75.xml" ContentType="application/vnd.openxmlformats-officedocument.presentationml.slide+xml"/>
  <Override PartName="/ppt/slideLayouts/slideLayout34.xml" ContentType="application/vnd.openxmlformats-officedocument.presentationml.slideLayout+xml"/>
  <Override PartName="/ppt/slides/slide85.xml" ContentType="application/vnd.openxmlformats-officedocument.presentationml.slide+xml"/>
  <Override PartName="/ppt/slideLayouts/slideLayout43.xml" ContentType="application/vnd.openxmlformats-officedocument.presentationml.slideLayout+xml"/>
  <Override PartName="/ppt/slides/slide95.xml" ContentType="application/vnd.openxmlformats-officedocument.presentationml.slide+xml"/>
  <Override PartName="/ppt/slideLayouts/slideLayout53.xml" ContentType="application/vnd.openxmlformats-officedocument.presentationml.slideLayout+xml"/>
  <Override PartName="/ppt/slides/slide103.xml" ContentType="application/vnd.openxmlformats-officedocument.presentationml.slide+xml"/>
  <Default Extension="jpeg" ContentType="image/jpeg"/>
  <Override PartName="/ppt/slides/slide112.xml" ContentType="application/vnd.openxmlformats-officedocument.presentationml.slide+xml"/>
  <Override PartName="/ppt/slides/slide13.xml" ContentType="application/vnd.openxmlformats-officedocument.presentationml.slide+xml"/>
  <Override PartName="/ppt/slides/slide1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49.xml" ContentType="application/vnd.openxmlformats-officedocument.presentationml.slideLayout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08.xml" ContentType="application/vnd.openxmlformats-officedocument.presentationml.slide+xml"/>
  <Override PartName="/ppt/slides/slide42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118.xml" ContentType="application/vnd.openxmlformats-officedocument.presentationml.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128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s/slide76.xml" ContentType="application/vnd.openxmlformats-officedocument.presentationml.slide+xml"/>
  <Override PartName="/ppt/slideLayouts/slideLayout35.xml" ContentType="application/vnd.openxmlformats-officedocument.presentationml.slideLayout+xml"/>
  <Override PartName="/ppt/slides/slide86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s/slide113.xml" ContentType="application/vnd.openxmlformats-officedocument.presentationml.slide+xml"/>
  <Override PartName="/ppt/slides/slide14.xml" ContentType="application/vnd.openxmlformats-officedocument.presentationml.slide+xml"/>
  <Override PartName="/ppt/slides/slide123.xml" ContentType="application/vnd.openxmlformats-officedocument.presentationml.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s/slide109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slides/slide119.xml" ContentType="application/vnd.openxmlformats-officedocument.presentationml.slide+xml"/>
  <Override PartName="/ppt/slides/slide5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s/slide77.xml" ContentType="application/vnd.openxmlformats-officedocument.presentationml.slide+xml"/>
  <Override PartName="/ppt/slideLayouts/slideLayout36.xml" ContentType="application/vnd.openxmlformats-officedocument.presentationml.slideLayout+xml"/>
  <Override PartName="/ppt/slides/slide87.xml" ContentType="application/vnd.openxmlformats-officedocument.presentationml.slide+xml"/>
  <Override PartName="/ppt/slideLayouts/slideLayout45.xml" ContentType="application/vnd.openxmlformats-officedocument.presentationml.slideLayout+xml"/>
  <Override PartName="/ppt/slides/slide96.xml" ContentType="application/vnd.openxmlformats-officedocument.presentationml.slide+xml"/>
  <Override PartName="/ppt/slideLayouts/slideLayout5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104.xml" ContentType="application/vnd.openxmlformats-officedocument.presentationml.slide+xml"/>
  <Override PartName="/ppt/slides/slide114.xml" ContentType="application/vnd.openxmlformats-officedocument.presentationml.slide+xml"/>
  <Override PartName="/ppt/slides/slide15.xml" ContentType="application/vnd.openxmlformats-officedocument.presentationml.slide+xml"/>
  <Override PartName="/ppt/slides/slide124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72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82.xml" ContentType="application/vnd.openxmlformats-officedocument.presentationml.slide+xml"/>
  <Override PartName="/ppt/slideLayouts/slideLayout40.xml" ContentType="application/vnd.openxmlformats-officedocument.presentationml.slideLayout+xml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100.xml" ContentType="application/vnd.openxmlformats-officedocument.presentationml.slide+xml"/>
  <Override PartName="/ppt/slides/slide69.xml" ContentType="application/vnd.openxmlformats-officedocument.presentationml.slide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s/slide78.xml" ContentType="application/vnd.openxmlformats-officedocument.presentationml.slide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97.xml" ContentType="application/vnd.openxmlformats-officedocument.presentationml.slide+xml"/>
  <Override PartName="/ppt/slides/slide1.xml" ContentType="application/vnd.openxmlformats-officedocument.presentationml.slide+xml"/>
  <Override PartName="/ppt/slideLayouts/slideLayout5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105.xml" ContentType="application/vnd.openxmlformats-officedocument.presentationml.slide+xml"/>
  <Override PartName="/ppt/slides/slide115.xml" ContentType="application/vnd.openxmlformats-officedocument.presentationml.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125.xml" ContentType="application/vnd.openxmlformats-officedocument.presentationml.slide+xml"/>
  <Default Extension="rels" ContentType="application/vnd.openxmlformats-package.relationships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22.xml" ContentType="application/vnd.openxmlformats-officedocument.presentationml.slideLayout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slides/slide83.xml" ContentType="application/vnd.openxmlformats-officedocument.presentationml.slide+xml"/>
  <Override PartName="/ppt/slideLayouts/slideLayout41.xml" ContentType="application/vnd.openxmlformats-officedocument.presentationml.slideLayout+xml"/>
  <Override PartName="/ppt/slides/slide93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s/slide101.xml" ContentType="application/vnd.openxmlformats-officedocument.presentationml.slide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s/slide79.xml" ContentType="application/vnd.openxmlformats-officedocument.presentationml.slide+xml"/>
  <Override PartName="/ppt/slides/slide1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61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s/slide120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Layouts/slideLayout47.xml" ContentType="application/vnd.openxmlformats-officedocument.presentationml.slideLayout+xml"/>
  <Override PartName="/ppt/slides/slide98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57.xml" ContentType="application/vnd.openxmlformats-officedocument.presentationml.slideLayout+xml"/>
  <Override PartName="/ppt/slides/slide10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slides/slide116.xml" ContentType="application/vnd.openxmlformats-officedocument.presentationml.slide+xml"/>
  <Override PartName="/ppt/slides/slide17.xml" ContentType="application/vnd.openxmlformats-officedocument.presentationml.slide+xml"/>
  <Override PartName="/ppt/slides/slide126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74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s/slide84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94.xml" ContentType="application/vnd.openxmlformats-officedocument.presentationml.slide+xml"/>
  <Override PartName="/ppt/slideLayouts/slideLayout52.xml" ContentType="application/vnd.openxmlformats-officedocument.presentationml.slideLayout+xml"/>
  <Override PartName="/ppt/slides/slide102.xml" ContentType="application/vnd.openxmlformats-officedocument.presentationml.slide+xml"/>
  <Override PartName="/ppt/slideLayouts/slideLayout29.xml" ContentType="application/vnd.openxmlformats-officedocument.presentationml.slideLayout+xml"/>
  <Override PartName="/ppt/slides/slide1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1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48.xml" ContentType="application/vnd.openxmlformats-officedocument.presentationml.slideLayout+xml"/>
  <Override PartName="/ppt/slides/slide99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58.xml" ContentType="application/vnd.openxmlformats-officedocument.presentationml.slideLayout+xml"/>
  <Override PartName="/ppt/slides/slide107.xml" ContentType="application/vnd.openxmlformats-officedocument.presentationml.slide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61" r:id="rId2"/>
    <p:sldMasterId id="2147483679" r:id="rId3"/>
    <p:sldMasterId id="2147483695" r:id="rId4"/>
  </p:sldMasterIdLst>
  <p:notesMasterIdLst>
    <p:notesMasterId r:id="rId133"/>
  </p:notesMasterIdLst>
  <p:sldIdLst>
    <p:sldId id="256" r:id="rId5"/>
    <p:sldId id="257" r:id="rId6"/>
    <p:sldId id="258" r:id="rId7"/>
    <p:sldId id="275" r:id="rId8"/>
    <p:sldId id="270" r:id="rId9"/>
    <p:sldId id="274" r:id="rId10"/>
    <p:sldId id="276" r:id="rId11"/>
    <p:sldId id="279" r:id="rId12"/>
    <p:sldId id="280" r:id="rId13"/>
    <p:sldId id="281" r:id="rId14"/>
    <p:sldId id="282" r:id="rId15"/>
    <p:sldId id="283" r:id="rId16"/>
    <p:sldId id="273" r:id="rId17"/>
    <p:sldId id="261" r:id="rId18"/>
    <p:sldId id="284" r:id="rId19"/>
    <p:sldId id="263" r:id="rId20"/>
    <p:sldId id="310" r:id="rId21"/>
    <p:sldId id="305" r:id="rId22"/>
    <p:sldId id="306" r:id="rId23"/>
    <p:sldId id="285" r:id="rId24"/>
    <p:sldId id="264" r:id="rId25"/>
    <p:sldId id="347" r:id="rId26"/>
    <p:sldId id="266" r:id="rId27"/>
    <p:sldId id="267" r:id="rId28"/>
    <p:sldId id="287" r:id="rId29"/>
    <p:sldId id="265" r:id="rId30"/>
    <p:sldId id="289" r:id="rId31"/>
    <p:sldId id="396" r:id="rId32"/>
    <p:sldId id="286" r:id="rId33"/>
    <p:sldId id="376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11" r:id="rId49"/>
    <p:sldId id="312" r:id="rId50"/>
    <p:sldId id="314" r:id="rId51"/>
    <p:sldId id="315" r:id="rId52"/>
    <p:sldId id="316" r:id="rId53"/>
    <p:sldId id="317" r:id="rId54"/>
    <p:sldId id="313" r:id="rId55"/>
    <p:sldId id="319" r:id="rId56"/>
    <p:sldId id="320" r:id="rId57"/>
    <p:sldId id="321" r:id="rId58"/>
    <p:sldId id="369" r:id="rId59"/>
    <p:sldId id="370" r:id="rId60"/>
    <p:sldId id="328" r:id="rId61"/>
    <p:sldId id="322" r:id="rId62"/>
    <p:sldId id="325" r:id="rId63"/>
    <p:sldId id="324" r:id="rId64"/>
    <p:sldId id="323" r:id="rId65"/>
    <p:sldId id="326" r:id="rId66"/>
    <p:sldId id="327" r:id="rId67"/>
    <p:sldId id="329" r:id="rId68"/>
    <p:sldId id="330" r:id="rId69"/>
    <p:sldId id="331" r:id="rId70"/>
    <p:sldId id="332" r:id="rId71"/>
    <p:sldId id="333" r:id="rId72"/>
    <p:sldId id="335" r:id="rId73"/>
    <p:sldId id="334" r:id="rId74"/>
    <p:sldId id="337" r:id="rId75"/>
    <p:sldId id="336" r:id="rId76"/>
    <p:sldId id="338" r:id="rId77"/>
    <p:sldId id="340" r:id="rId78"/>
    <p:sldId id="341" r:id="rId79"/>
    <p:sldId id="342" r:id="rId80"/>
    <p:sldId id="343" r:id="rId81"/>
    <p:sldId id="345" r:id="rId82"/>
    <p:sldId id="346" r:id="rId83"/>
    <p:sldId id="348" r:id="rId84"/>
    <p:sldId id="363" r:id="rId85"/>
    <p:sldId id="364" r:id="rId86"/>
    <p:sldId id="339" r:id="rId87"/>
    <p:sldId id="350" r:id="rId88"/>
    <p:sldId id="351" r:id="rId89"/>
    <p:sldId id="352" r:id="rId90"/>
    <p:sldId id="353" r:id="rId91"/>
    <p:sldId id="354" r:id="rId92"/>
    <p:sldId id="355" r:id="rId93"/>
    <p:sldId id="356" r:id="rId94"/>
    <p:sldId id="357" r:id="rId95"/>
    <p:sldId id="358" r:id="rId96"/>
    <p:sldId id="349" r:id="rId97"/>
    <p:sldId id="374" r:id="rId98"/>
    <p:sldId id="368" r:id="rId99"/>
    <p:sldId id="375" r:id="rId100"/>
    <p:sldId id="386" r:id="rId101"/>
    <p:sldId id="387" r:id="rId102"/>
    <p:sldId id="388" r:id="rId103"/>
    <p:sldId id="389" r:id="rId104"/>
    <p:sldId id="359" r:id="rId105"/>
    <p:sldId id="360" r:id="rId106"/>
    <p:sldId id="362" r:id="rId107"/>
    <p:sldId id="361" r:id="rId108"/>
    <p:sldId id="365" r:id="rId109"/>
    <p:sldId id="366" r:id="rId110"/>
    <p:sldId id="372" r:id="rId111"/>
    <p:sldId id="371" r:id="rId112"/>
    <p:sldId id="373" r:id="rId113"/>
    <p:sldId id="378" r:id="rId114"/>
    <p:sldId id="379" r:id="rId115"/>
    <p:sldId id="380" r:id="rId116"/>
    <p:sldId id="381" r:id="rId117"/>
    <p:sldId id="382" r:id="rId118"/>
    <p:sldId id="384" r:id="rId119"/>
    <p:sldId id="383" r:id="rId120"/>
    <p:sldId id="385" r:id="rId121"/>
    <p:sldId id="367" r:id="rId122"/>
    <p:sldId id="390" r:id="rId123"/>
    <p:sldId id="377" r:id="rId124"/>
    <p:sldId id="393" r:id="rId125"/>
    <p:sldId id="394" r:id="rId126"/>
    <p:sldId id="395" r:id="rId127"/>
    <p:sldId id="391" r:id="rId128"/>
    <p:sldId id="392" r:id="rId129"/>
    <p:sldId id="304" r:id="rId130"/>
    <p:sldId id="309" r:id="rId131"/>
    <p:sldId id="277" r:id="rId1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588" autoAdjust="0"/>
    <p:restoredTop sz="94671" autoAdjust="0"/>
  </p:normalViewPr>
  <p:slideViewPr>
    <p:cSldViewPr>
      <p:cViewPr varScale="1">
        <p:scale>
          <a:sx n="117" d="100"/>
          <a:sy n="117" d="100"/>
        </p:scale>
        <p:origin x="-1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148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20" Type="http://schemas.openxmlformats.org/officeDocument/2006/relationships/slide" Target="slides/slide116.xml"/><Relationship Id="rId121" Type="http://schemas.openxmlformats.org/officeDocument/2006/relationships/slide" Target="slides/slide117.xml"/><Relationship Id="rId122" Type="http://schemas.openxmlformats.org/officeDocument/2006/relationships/slide" Target="slides/slide118.xml"/><Relationship Id="rId123" Type="http://schemas.openxmlformats.org/officeDocument/2006/relationships/slide" Target="slides/slide119.xml"/><Relationship Id="rId124" Type="http://schemas.openxmlformats.org/officeDocument/2006/relationships/slide" Target="slides/slide120.xml"/><Relationship Id="rId125" Type="http://schemas.openxmlformats.org/officeDocument/2006/relationships/slide" Target="slides/slide121.xml"/><Relationship Id="rId126" Type="http://schemas.openxmlformats.org/officeDocument/2006/relationships/slide" Target="slides/slide122.xml"/><Relationship Id="rId127" Type="http://schemas.openxmlformats.org/officeDocument/2006/relationships/slide" Target="slides/slide123.xml"/><Relationship Id="rId128" Type="http://schemas.openxmlformats.org/officeDocument/2006/relationships/slide" Target="slides/slide124.xml"/><Relationship Id="rId129" Type="http://schemas.openxmlformats.org/officeDocument/2006/relationships/slide" Target="slides/slide1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slide" Target="slides/slide103.xml"/><Relationship Id="rId108" Type="http://schemas.openxmlformats.org/officeDocument/2006/relationships/slide" Target="slides/slide104.xml"/><Relationship Id="rId109" Type="http://schemas.openxmlformats.org/officeDocument/2006/relationships/slide" Target="slides/slide105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00" Type="http://schemas.openxmlformats.org/officeDocument/2006/relationships/slide" Target="slides/slide96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30" Type="http://schemas.openxmlformats.org/officeDocument/2006/relationships/slide" Target="slides/slide126.xml"/><Relationship Id="rId131" Type="http://schemas.openxmlformats.org/officeDocument/2006/relationships/slide" Target="slides/slide127.xml"/><Relationship Id="rId132" Type="http://schemas.openxmlformats.org/officeDocument/2006/relationships/slide" Target="slides/slide128.xml"/><Relationship Id="rId133" Type="http://schemas.openxmlformats.org/officeDocument/2006/relationships/notesMaster" Target="notesMasters/notesMaster1.xml"/><Relationship Id="rId134" Type="http://schemas.openxmlformats.org/officeDocument/2006/relationships/printerSettings" Target="printerSettings/printerSettings1.bin"/><Relationship Id="rId135" Type="http://schemas.openxmlformats.org/officeDocument/2006/relationships/presProps" Target="presProps.xml"/><Relationship Id="rId136" Type="http://schemas.openxmlformats.org/officeDocument/2006/relationships/viewProps" Target="viewProps.xml"/><Relationship Id="rId137" Type="http://schemas.openxmlformats.org/officeDocument/2006/relationships/theme" Target="theme/theme1.xml"/><Relationship Id="rId13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110" Type="http://schemas.openxmlformats.org/officeDocument/2006/relationships/slide" Target="slides/slide106.xml"/><Relationship Id="rId111" Type="http://schemas.openxmlformats.org/officeDocument/2006/relationships/slide" Target="slides/slide107.xml"/><Relationship Id="rId112" Type="http://schemas.openxmlformats.org/officeDocument/2006/relationships/slide" Target="slides/slide108.xml"/><Relationship Id="rId113" Type="http://schemas.openxmlformats.org/officeDocument/2006/relationships/slide" Target="slides/slide109.xml"/><Relationship Id="rId114" Type="http://schemas.openxmlformats.org/officeDocument/2006/relationships/slide" Target="slides/slide110.xml"/><Relationship Id="rId115" Type="http://schemas.openxmlformats.org/officeDocument/2006/relationships/slide" Target="slides/slide111.xml"/><Relationship Id="rId116" Type="http://schemas.openxmlformats.org/officeDocument/2006/relationships/slide" Target="slides/slide112.xml"/><Relationship Id="rId117" Type="http://schemas.openxmlformats.org/officeDocument/2006/relationships/slide" Target="slides/slide113.xml"/><Relationship Id="rId118" Type="http://schemas.openxmlformats.org/officeDocument/2006/relationships/slide" Target="slides/slide114.xml"/><Relationship Id="rId119" Type="http://schemas.openxmlformats.org/officeDocument/2006/relationships/slide" Target="slides/slide1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51CC8CC-2371-4AA1-9D63-E83C3CC8F086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6179AE5-59D4-482D-8C04-A2AF3A6A0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2FC092-C766-40F6-B4AA-BBC27DE7E854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B3892-786E-45CF-9D55-3CF57FF4C2E1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BB9CD-0A71-472E-A9F0-729BD34A8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8A74B-7EB9-49E5-BF45-1660C71BAEAB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997E5-06D1-4616-B77C-6E6B5EC80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E4A5-ACFF-44B7-BB3A-AA7D8658513C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361BF-4481-4E48-AD56-23D128BDA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41D41-851F-4C73-AB3D-153A14395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94CAD-5969-4EFE-B707-A7B5485DF2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2E150B-20A0-4FAE-AECF-B07F5366C8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ACE25-79A7-4086-9C23-BB27F5DBD0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C90F5-0C8A-4637-8ABD-DAA4B6FEDD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5BFED-F306-4A9A-9A41-3A28F092B9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15D72F-100A-4178-AACE-A25ACF63AD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9B100-944B-4840-BE9D-28D1EECCEB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D8A4A-CF45-4935-93E9-5519863B5D11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6137B-0FA4-4A64-BE7B-F9571B4BD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52AF78-4A1A-485A-832A-6B4EB23230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13731-C388-475D-925A-9A20FC1B3C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739CA-3BAD-4CA9-9098-B89191923A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AEB850-6393-4F28-A9AD-0AA4A34113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4B326-D710-4151-87D8-1509ED2EAF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F896A-5523-4CD8-81CE-DC985F1633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0B81B-0A92-427D-8E29-F37B51C0E4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BDFDC-C855-4ADB-B161-357FC7A81C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56F3C-BBBD-4778-BE40-C5A4DF2CA6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37FA7-4396-4575-933C-65B379DA72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2D179-93DE-4D8F-BEEC-D735A6B78C12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999B9-018B-48E8-A636-524D8961E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E93815-4679-4F9E-89AC-B730FB0D8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B75FF3F-C8DE-427F-8202-7024A2CC0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793F56-2C67-453A-BEC2-417E0A7C9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DE26DD-82F3-434B-A009-D1FCA8E2A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981A69A-561F-497A-86CC-1E983B19C5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D0DC049-E086-494E-9896-195C290A94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EFC562A-8914-43FF-9249-42C5C2153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E58C76-E571-4DE3-95CE-B133EF772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BEB5E40-A9A6-42A9-938C-A994A3730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7198F1-5EE1-4CED-962F-CDFA98934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7D317-685A-478A-9A79-850AF3465094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3C87F-A2A5-405A-9DCB-072B28A9D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1819FDD-B33F-407B-9AAD-E25BB59BE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82D735-F8A4-46F0-89D6-56F036D24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E6F7B5-179E-43AE-BE3C-9EA827C37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FB6270-66C3-40F1-9784-FF23FFDC4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66432E1-4D85-471A-BEF2-52D7400BA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710A7-47FB-48D3-ADAC-E27759AF7B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887E4-71FF-4A90-B026-FEE585011D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CA132-0FA9-485F-B86B-75DE6E996F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1E236-0C2B-4A48-9BEE-71B045CAB8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AAF37-F5DA-4998-8D9A-B5EBF6D785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0800B-B717-4E30-98F3-599FCE06FBB7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D1AB9-EA81-4D4F-B05C-116371205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14DB0-AE51-43CB-9952-0B10D57BE0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76DB3-5A16-49E6-980A-C48A007EEF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F74AD-F24A-4FFA-8A7F-A623C5701F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55BA2-B810-487C-8780-A382213D2F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F2FE97-0092-48B1-A8C3-C00D27C8B9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BC3CC6-B300-45B9-A6E7-84B020A05D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0951B-6DCA-4A66-88AE-166870C944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CC292-8797-4E62-8C09-32390842DA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521D64-97D7-48D6-9DA1-B16EC18A2D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5F0FDD-AAEB-41DE-A745-EAC3CAB22A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C6CB-BD24-458C-8B88-1116536466BE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CE375-7742-432C-AA79-B6B0AB5ED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91F447-E586-476E-85BC-970618EA7C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CBAB0-9FDB-43E4-84C9-DC877CF242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29F44-DECE-4E52-9081-EEC59CC8AEAE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46E0B-8C10-4D21-A763-09C4A55F9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84E02-5F5A-47DE-9189-29953BE3842F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78899-C636-4EA2-B94C-C1DA45C21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FEF7F-4F5B-45A9-9235-7B85630B1667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BCAD9-5C7D-4B22-88EC-DABBC0995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4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1.xml"/><Relationship Id="rId18" Type="http://schemas.openxmlformats.org/officeDocument/2006/relationships/theme" Target="../theme/theme4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48353C-CA41-49A3-85E5-F333D22CFAB0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5A22DA5-98FF-4C10-BD4D-9C35B1549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5" r:id="rId2"/>
    <p:sldLayoutId id="2147483754" r:id="rId3"/>
    <p:sldLayoutId id="2147483753" r:id="rId4"/>
    <p:sldLayoutId id="2147483752" r:id="rId5"/>
    <p:sldLayoutId id="2147483751" r:id="rId6"/>
    <p:sldLayoutId id="2147483750" r:id="rId7"/>
    <p:sldLayoutId id="2147483749" r:id="rId8"/>
    <p:sldLayoutId id="2147483748" r:id="rId9"/>
    <p:sldLayoutId id="2147483747" r:id="rId10"/>
    <p:sldLayoutId id="2147483746" r:id="rId11"/>
    <p:sldLayoutId id="214748375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-72" charset="0"/>
        <a:buChar char="•"/>
        <a:defRPr sz="3200" kern="1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-72" charset="0"/>
        <a:buChar char="–"/>
        <a:defRPr sz="28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-72" charset="0"/>
        <a:buChar char="•"/>
        <a:defRPr sz="24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-72" charset="0"/>
        <a:buChar char="–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-72" charset="0"/>
        <a:buChar char="»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Arial" pitchFamily="-72" charset="0"/>
                <a:cs typeface="Arial" pitchFamily="-72" charset="0"/>
              </a:defRPr>
            </a:lvl1pPr>
          </a:lstStyle>
          <a:p>
            <a:fld id="{1B6881E9-5097-4B71-89AC-5D8201FF1FF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F914AA-2C40-43EA-A2A2-4825EE2B3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7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7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7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7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Arial" pitchFamily="-72" charset="0"/>
                <a:cs typeface="Arial" pitchFamily="-72" charset="0"/>
              </a:defRPr>
            </a:lvl1pPr>
          </a:lstStyle>
          <a:p>
            <a:fld id="{C732EA58-12A5-4A0F-8DE9-A502EAA2FCE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thparkstudios.com/clips/104274/what-scientologist-actually-believe" TargetMode="External"/><Relationship Id="rId4" Type="http://schemas.openxmlformats.org/officeDocument/2006/relationships/hyperlink" Target="http://www.trilulilu.ro/video-animatie/scientology-south-park-style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6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9.png"/><Relationship Id="rId3" Type="http://schemas.openxmlformats.org/officeDocument/2006/relationships/image" Target="../media/image130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1.png"/><Relationship Id="rId3" Type="http://schemas.openxmlformats.org/officeDocument/2006/relationships/image" Target="../media/image132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1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5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6.png"/><Relationship Id="rId3" Type="http://schemas.openxmlformats.org/officeDocument/2006/relationships/image" Target="../media/image137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9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41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42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43.png"/><Relationship Id="rId3" Type="http://schemas.openxmlformats.org/officeDocument/2006/relationships/image" Target="../media/image56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44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48.png"/><Relationship Id="rId3" Type="http://schemas.openxmlformats.org/officeDocument/2006/relationships/image" Target="../media/image149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0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20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3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4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4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4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4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4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55.png"/><Relationship Id="rId3" Type="http://schemas.openxmlformats.org/officeDocument/2006/relationships/hyperlink" Target="http://www.youtube.com/watch?v=2aPOMUTr1qw" TargetMode="Externa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6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57.png"/><Relationship Id="rId3" Type="http://schemas.openxmlformats.org/officeDocument/2006/relationships/hyperlink" Target="http://www.youtube.com/watch?v=luyGmcVMoAE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hyperlink" Target="http://www.freakingnews.com/" TargetMode="External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hyperlink" Target="http://vimeo.com/23450446" TargetMode="External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5.jpeg"/><Relationship Id="rId3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hyperlink" Target="http://www.youtube.com/watch?v=J7bGTCqcgas" TargetMode="External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59.jpeg"/><Relationship Id="rId3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5.jpeg"/><Relationship Id="rId3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1.png"/><Relationship Id="rId3" Type="http://schemas.openxmlformats.org/officeDocument/2006/relationships/hyperlink" Target="http://www.youtube.com/watch?v=F_UxLEqd074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7.jpeg"/><Relationship Id="rId3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3.jpeg"/><Relationship Id="rId3" Type="http://schemas.openxmlformats.org/officeDocument/2006/relationships/image" Target="../media/image9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5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akingnews.com/" TargetMode="External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1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3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4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5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787775" y="5140325"/>
            <a:ext cx="1560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pitchFamily="-72" charset="0"/>
                <a:hlinkClick r:id="rId3"/>
              </a:rPr>
              <a:t>South Park</a:t>
            </a:r>
            <a:endParaRPr lang="en-US" sz="2400" b="1">
              <a:latin typeface="Calibri" pitchFamily="-72" charset="0"/>
            </a:endParaRPr>
          </a:p>
        </p:txBody>
      </p:sp>
      <p:sp>
        <p:nvSpPr>
          <p:cNvPr id="68612" name="TextBox 1"/>
          <p:cNvSpPr txBox="1">
            <a:spLocks noChangeArrowheads="1"/>
          </p:cNvSpPr>
          <p:nvPr/>
        </p:nvSpPr>
        <p:spPr bwMode="auto">
          <a:xfrm>
            <a:off x="3794125" y="5600700"/>
            <a:ext cx="1560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pitchFamily="-72" charset="0"/>
                <a:hlinkClick r:id="rId4"/>
              </a:rPr>
              <a:t>South Park</a:t>
            </a:r>
            <a:endParaRPr lang="en-US" sz="2400" b="1">
              <a:latin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52400"/>
            <a:ext cx="6780213" cy="650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6200" y="1947863"/>
            <a:ext cx="8915400" cy="2772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sp>
        <p:nvSpPr>
          <p:cNvPr id="2" name="Rectangle 1"/>
          <p:cNvSpPr/>
          <p:nvPr/>
        </p:nvSpPr>
        <p:spPr>
          <a:xfrm>
            <a:off x="1544426" y="990600"/>
            <a:ext cx="597894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Disbelief requires effort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2"/>
          <p:cNvPicPr>
            <a:picLocks noChangeAspect="1" noChangeArrowheads="1"/>
          </p:cNvPicPr>
          <p:nvPr/>
        </p:nvPicPr>
        <p:blipFill>
          <a:blip r:embed="rId2"/>
          <a:srcRect l="3220" r="8276"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81000" y="228600"/>
            <a:ext cx="4381500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2"/>
          <p:cNvPicPr>
            <a:picLocks noChangeAspect="1" noChangeArrowheads="1"/>
          </p:cNvPicPr>
          <p:nvPr/>
        </p:nvPicPr>
        <p:blipFill>
          <a:blip r:embed="rId2"/>
          <a:srcRect l="3220" r="8276"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81000" y="228600"/>
            <a:ext cx="4381500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sp>
        <p:nvSpPr>
          <p:cNvPr id="2" name="Rectangle 1"/>
          <p:cNvSpPr/>
          <p:nvPr/>
        </p:nvSpPr>
        <p:spPr>
          <a:xfrm>
            <a:off x="4762500" y="1417094"/>
            <a:ext cx="42291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Anthropomorphize—ascribe humanlike power (agency)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098" y="571499"/>
            <a:ext cx="9134901" cy="5272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2"/>
          <p:cNvPicPr>
            <a:picLocks noChangeAspect="1" noChangeArrowheads="1"/>
          </p:cNvPicPr>
          <p:nvPr/>
        </p:nvPicPr>
        <p:blipFill>
          <a:blip r:embed="rId2"/>
          <a:srcRect l="18649" r="4480"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70730" y="647130"/>
            <a:ext cx="5295223" cy="3315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2"/>
          <p:cNvPicPr>
            <a:picLocks noChangeAspect="1" noChangeArrowheads="1"/>
          </p:cNvPicPr>
          <p:nvPr/>
        </p:nvPicPr>
        <p:blipFill>
          <a:blip r:embed="rId2"/>
          <a:srcRect l="18649" r="4480"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33400" y="990600"/>
            <a:ext cx="4953000" cy="5078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Souls, Spirits, Ghosts, Gods, Demons, Angels, Aliens, Intelligent Designers, Govt. Conspiracies &amp; all manner of invisible agents are believed to haunt our world and control our lives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3"/>
          <p:cNvPicPr>
            <a:picLocks noChangeAspect="1" noChangeArrowheads="1"/>
          </p:cNvPicPr>
          <p:nvPr/>
        </p:nvPicPr>
        <p:blipFill>
          <a:blip r:embed="rId2"/>
          <a:srcRect l="4724" r="7179"/>
          <a:stretch>
            <a:fillRect/>
          </a:stretch>
        </p:blipFill>
        <p:spPr bwMode="auto">
          <a:xfrm>
            <a:off x="4445000" y="0"/>
            <a:ext cx="4699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98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13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62000" y="5562600"/>
            <a:ext cx="7858306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Religious Rituals harness powerful brain chemicals</a:t>
            </a:r>
            <a:endParaRPr lang="en-US" sz="3600" b="1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90600"/>
            <a:ext cx="72390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2346" b="55224"/>
          <a:stretch/>
        </p:blipFill>
        <p:spPr>
          <a:xfrm>
            <a:off x="94146" y="492835"/>
            <a:ext cx="8879507" cy="5603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2"/>
          <p:cNvPicPr>
            <a:picLocks noChangeAspect="1" noChangeArrowheads="1"/>
          </p:cNvPicPr>
          <p:nvPr/>
        </p:nvPicPr>
        <p:blipFill>
          <a:blip r:embed="rId2"/>
          <a:srcRect l="11194" r="6430"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86777" y="228600"/>
            <a:ext cx="797045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Religion = Latin “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religare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” “to bind”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9310" y="5486400"/>
            <a:ext cx="857818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Tied people together; Social Bonding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/>
          <a:srcRect l="13946" t="8769" r="15996" b="6250"/>
          <a:stretch/>
        </p:blipFill>
        <p:spPr bwMode="auto">
          <a:xfrm>
            <a:off x="33338" y="381000"/>
            <a:ext cx="8886825" cy="606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/>
          <a:srcRect l="13726" t="13619" r="16325" b="35156"/>
          <a:stretch/>
        </p:blipFill>
        <p:spPr bwMode="auto">
          <a:xfrm>
            <a:off x="76200" y="990600"/>
            <a:ext cx="8915400" cy="367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/>
          <a:srcRect l="14860" t="9096" r="28498" b="5644"/>
          <a:stretch/>
        </p:blipFill>
        <p:spPr bwMode="auto">
          <a:xfrm>
            <a:off x="849313" y="228600"/>
            <a:ext cx="7369175" cy="6237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/>
          <a:srcRect l="14055" t="35352" r="40264" b="11381"/>
          <a:stretch/>
        </p:blipFill>
        <p:spPr bwMode="auto">
          <a:xfrm>
            <a:off x="990600" y="990600"/>
            <a:ext cx="7323138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425" y="1600200"/>
            <a:ext cx="7837488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Rectangle 1"/>
          <p:cNvSpPr/>
          <p:nvPr/>
        </p:nvSpPr>
        <p:spPr>
          <a:xfrm>
            <a:off x="733778" y="381000"/>
            <a:ext cx="537839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Kin Psychology</a:t>
            </a:r>
            <a:endParaRPr 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073" y="5562600"/>
            <a:ext cx="846577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“Fathers” “Sisters” “Brothers”</a:t>
            </a:r>
            <a:endParaRPr lang="en-US" sz="4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2"/>
          <p:cNvPicPr>
            <a:picLocks noChangeAspect="1" noChangeArrowheads="1"/>
          </p:cNvPicPr>
          <p:nvPr/>
        </p:nvPicPr>
        <p:blipFill>
          <a:blip r:embed="rId2"/>
          <a:srcRect r="8199"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657600" y="381000"/>
            <a:ext cx="5147564" cy="9233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Costly Signaling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/>
          </p:cNvPicPr>
          <p:nvPr/>
        </p:nvPicPr>
        <p:blipFill>
          <a:blip r:embed="rId2"/>
          <a:srcRect l="1917" t="2158" b="9453"/>
          <a:stretch>
            <a:fillRect/>
          </a:stretch>
        </p:blipFill>
        <p:spPr bwMode="auto">
          <a:xfrm>
            <a:off x="1588" y="0"/>
            <a:ext cx="55626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6" name="Picture 2"/>
          <p:cNvPicPr>
            <a:picLocks noChangeAspect="1"/>
          </p:cNvPicPr>
          <p:nvPr/>
        </p:nvPicPr>
        <p:blipFill>
          <a:blip r:embed="rId3"/>
          <a:srcRect l="30280" t="1526" r="5634" b="9254"/>
          <a:stretch>
            <a:fillRect/>
          </a:stretch>
        </p:blipFill>
        <p:spPr bwMode="auto">
          <a:xfrm>
            <a:off x="5564188" y="0"/>
            <a:ext cx="3579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89066" y="6094340"/>
            <a:ext cx="8654934" cy="76944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Signals of commitment &amp; sacrifice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0038"/>
            <a:ext cx="457200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/>
          <a:srcRect l="4179" r="8657"/>
          <a:stretch/>
        </p:blipFill>
        <p:spPr bwMode="auto">
          <a:xfrm>
            <a:off x="3962400" y="304800"/>
            <a:ext cx="4981575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Rectangle 1"/>
          <p:cNvSpPr/>
          <p:nvPr/>
        </p:nvSpPr>
        <p:spPr>
          <a:xfrm>
            <a:off x="4876800" y="4343400"/>
            <a:ext cx="3962399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Demonstrate Commitment</a:t>
            </a:r>
            <a:endParaRPr lang="en-US" sz="4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609600"/>
            <a:ext cx="76200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409018" y="5715369"/>
            <a:ext cx="632596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Empathy—feel others’ pain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8739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4724400"/>
            <a:ext cx="44196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762000"/>
            <a:ext cx="47894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 l="5084" r="8122"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433939" y="381000"/>
            <a:ext cx="4710061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Suffering Elicits 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E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mpathy</a:t>
            </a:r>
            <a:endParaRPr 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Content Placeholder 2"/>
          <p:cNvSpPr>
            <a:spLocks noGrp="1"/>
          </p:cNvSpPr>
          <p:nvPr>
            <p:ph idx="1"/>
          </p:nvPr>
        </p:nvSpPr>
        <p:spPr>
          <a:xfrm>
            <a:off x="4800600" y="1447800"/>
            <a:ext cx="4343400" cy="4678363"/>
          </a:xfrm>
        </p:spPr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en-US" smtClean="0"/>
              <a:t>Attachment System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mtClean="0"/>
              <a:t>Dualism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mtClean="0"/>
              <a:t>HADD (Hyperactive Agency Detection)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mtClean="0"/>
              <a:t>Empathy &amp; Morality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mtClean="0"/>
              <a:t>Over-reading Determination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mtClean="0"/>
              <a:t>Costly Signaling</a:t>
            </a:r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0"/>
            <a:ext cx="4800600" cy="687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0"/>
            <a:ext cx="4800600" cy="687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Rectangle 4"/>
          <p:cNvSpPr/>
          <p:nvPr/>
        </p:nvSpPr>
        <p:spPr>
          <a:xfrm>
            <a:off x="5170227" y="1066800"/>
            <a:ext cx="3657600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Just to believe in god our mind bounces off no fewer than 20 hardwired adaptations evolved over eons of natural selection</a:t>
            </a:r>
            <a:endParaRPr lang="en-US" sz="32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/>
          <a:srcRect l="26464" t="11940" r="30820" b="6251"/>
          <a:stretch/>
        </p:blipFill>
        <p:spPr bwMode="auto">
          <a:xfrm>
            <a:off x="1600200" y="381000"/>
            <a:ext cx="5715000" cy="615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00013"/>
            <a:ext cx="822960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429000" y="3810000"/>
            <a:ext cx="4974735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Religion integrated into same brain networks evolved for social cognition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447800" y="685800"/>
            <a:ext cx="754380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Belief systems—powerful, pervasive, enduring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447800" y="685800"/>
            <a:ext cx="7543800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Meaningful patterns become beliefs—shape our understanding of reality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447800" y="685800"/>
            <a:ext cx="7543800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Once formed, brain looks for confirmation in support of beliefs—feedback loop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057400" y="685800"/>
            <a:ext cx="633378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Religion—powerful force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4772" y="1488307"/>
            <a:ext cx="716093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Religious belief—deeply ingrained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819194" y="1219200"/>
            <a:ext cx="685796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Supernatural—All in the Mind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0" y="447675"/>
            <a:ext cx="666750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5" name="TextBox 1"/>
          <p:cNvSpPr txBox="1">
            <a:spLocks noChangeArrowheads="1"/>
          </p:cNvSpPr>
          <p:nvPr/>
        </p:nvSpPr>
        <p:spPr bwMode="auto">
          <a:xfrm>
            <a:off x="1371600" y="5697538"/>
            <a:ext cx="1309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hlinkClick r:id="rId3"/>
              </a:rPr>
              <a:t>On God</a:t>
            </a:r>
            <a:endParaRPr 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1"/>
          <p:cNvPicPr>
            <a:picLocks noChangeAspect="1"/>
          </p:cNvPicPr>
          <p:nvPr/>
        </p:nvPicPr>
        <p:blipFill>
          <a:blip r:embed="rId2"/>
          <a:srcRect r="2052"/>
          <a:stretch>
            <a:fillRect/>
          </a:stretch>
        </p:blipFill>
        <p:spPr bwMode="auto">
          <a:xfrm>
            <a:off x="1897063" y="0"/>
            <a:ext cx="5240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2188" y="1704975"/>
            <a:ext cx="4619625" cy="344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99682" name="TextBox 1"/>
          <p:cNvSpPr txBox="1">
            <a:spLocks noChangeArrowheads="1"/>
          </p:cNvSpPr>
          <p:nvPr/>
        </p:nvSpPr>
        <p:spPr bwMode="auto">
          <a:xfrm>
            <a:off x="3587750" y="5408613"/>
            <a:ext cx="19796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hlinkClick r:id="rId3"/>
              </a:rPr>
              <a:t>Superbowl Ad</a:t>
            </a:r>
            <a:endParaRPr 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5029200"/>
            <a:ext cx="7543800" cy="1524000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ea"/>
                <a:cs typeface="+mn-cs"/>
              </a:rPr>
              <a:t>40%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ea"/>
                <a:cs typeface="+mn-cs"/>
              </a:rPr>
              <a:t>Americans believe in evolution</a:t>
            </a:r>
          </a:p>
          <a:p>
            <a:pPr eaLnBrk="1" hangingPunct="1"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ea"/>
                <a:cs typeface="+mn-cs"/>
              </a:rPr>
              <a:t>72% believe in angels</a:t>
            </a:r>
          </a:p>
        </p:txBody>
      </p:sp>
      <p:pic>
        <p:nvPicPr>
          <p:cNvPr id="148484" name="Picture 4" descr="Angel-Angelina-Jol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 b="3893"/>
          <a:stretch>
            <a:fillRect/>
          </a:stretch>
        </p:blipFill>
        <p:spPr bwMode="auto">
          <a:xfrm>
            <a:off x="0" y="684929"/>
            <a:ext cx="9144000" cy="3914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coyne_jerry_print"/>
          <p:cNvPicPr>
            <a:picLocks noChangeAspect="1" noChangeArrowheads="1"/>
          </p:cNvPicPr>
          <p:nvPr/>
        </p:nvPicPr>
        <p:blipFill>
          <a:blip r:embed="rId2"/>
          <a:srcRect r="10741"/>
          <a:stretch>
            <a:fillRect/>
          </a:stretch>
        </p:blipFill>
        <p:spPr bwMode="auto">
          <a:xfrm>
            <a:off x="-15875" y="-7938"/>
            <a:ext cx="919956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867400" y="152400"/>
            <a:ext cx="3276600" cy="6324600"/>
          </a:xfrm>
        </p:spPr>
        <p:txBody>
          <a:bodyPr/>
          <a:lstStyle/>
          <a:p>
            <a:r>
              <a:rPr lang="en-US" sz="2800" b="1" smtClean="0">
                <a:solidFill>
                  <a:srgbClr val="000000"/>
                </a:solidFill>
              </a:rPr>
              <a:t>US ranks 33</a:t>
            </a:r>
            <a:r>
              <a:rPr lang="en-US" sz="2800" b="1" baseline="30000" smtClean="0">
                <a:solidFill>
                  <a:srgbClr val="000000"/>
                </a:solidFill>
              </a:rPr>
              <a:t>rd</a:t>
            </a:r>
            <a:r>
              <a:rPr lang="en-US" sz="2800" b="1" smtClean="0">
                <a:solidFill>
                  <a:srgbClr val="000000"/>
                </a:solidFill>
              </a:rPr>
              <a:t> out of 34 Western countries for the acceptance of evolution</a:t>
            </a:r>
          </a:p>
          <a:p>
            <a:r>
              <a:rPr lang="en-US" sz="2800" b="1" smtClean="0">
                <a:solidFill>
                  <a:srgbClr val="000000"/>
                </a:solidFill>
              </a:rPr>
              <a:t>“Most people in America have a neighbor who thinks the Earth is 10,000 years old”</a:t>
            </a: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501650"/>
            <a:ext cx="4133851" cy="58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coyne_jerry_print"/>
          <p:cNvPicPr>
            <a:picLocks noChangeAspect="1" noChangeArrowheads="1"/>
          </p:cNvPicPr>
          <p:nvPr/>
        </p:nvPicPr>
        <p:blipFill>
          <a:blip r:embed="rId2"/>
          <a:srcRect r="10741"/>
          <a:stretch>
            <a:fillRect/>
          </a:stretch>
        </p:blipFill>
        <p:spPr bwMode="auto">
          <a:xfrm>
            <a:off x="-15875" y="-7938"/>
            <a:ext cx="919956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791200" y="685800"/>
            <a:ext cx="3352800" cy="2362200"/>
          </a:xfrm>
        </p:spPr>
        <p:txBody>
          <a:bodyPr/>
          <a:lstStyle/>
          <a:p>
            <a:r>
              <a:rPr lang="en-US" sz="2800" b="1">
                <a:solidFill>
                  <a:srgbClr val="000000"/>
                </a:solidFill>
              </a:rPr>
              <a:t>1 in 8 believe that evolution should be taught without including creationism</a:t>
            </a: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501650"/>
            <a:ext cx="4133851" cy="58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371600" y="4267200"/>
            <a:ext cx="7772400" cy="2590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80% typically accept evolution in other industrialized countries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In Japan, 96% accept evolution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Pope John Paul II in 1996 endorsed 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idea evolution 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and religion can coexist</a:t>
            </a:r>
          </a:p>
        </p:txBody>
      </p:sp>
      <p:pic>
        <p:nvPicPr>
          <p:cNvPr id="18439" name="Picture 7" descr="Evolu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3262" t="5220" r="5070" b="5827"/>
          <a:stretch>
            <a:fillRect/>
          </a:stretch>
        </p:blipFill>
        <p:spPr>
          <a:xfrm>
            <a:off x="1828800" y="244475"/>
            <a:ext cx="4953000" cy="38893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0488"/>
            <a:ext cx="3733800" cy="702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19" r="24529" b="19602"/>
          <a:stretch/>
        </p:blipFill>
        <p:spPr>
          <a:xfrm>
            <a:off x="4191000" y="214313"/>
            <a:ext cx="4267200" cy="6481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58502" y="1066800"/>
            <a:ext cx="2690241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274638"/>
            <a:ext cx="5105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Scientific Knowledge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600200"/>
            <a:ext cx="4648200" cy="50292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ea typeface="+mn-ea"/>
                <a:cs typeface="+mn-cs"/>
              </a:rPr>
              <a:t>46% Americans believe Earth less than </a:t>
            </a:r>
            <a:r>
              <a:rPr lang="en-US" b="1" dirty="0" smtClean="0">
                <a:ea typeface="+mn-ea"/>
                <a:cs typeface="+mn-cs"/>
              </a:rPr>
              <a:t>10,000 years </a:t>
            </a:r>
            <a:r>
              <a:rPr lang="en-US" b="1" dirty="0">
                <a:ea typeface="+mn-ea"/>
                <a:cs typeface="+mn-cs"/>
              </a:rPr>
              <a:t>old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Only </a:t>
            </a:r>
            <a:r>
              <a:rPr lang="en-US" b="1" dirty="0">
                <a:ea typeface="+mn-ea"/>
                <a:cs typeface="+mn-cs"/>
              </a:rPr>
              <a:t>half adult populace knows the </a:t>
            </a:r>
            <a:r>
              <a:rPr lang="en-US" b="1" dirty="0" smtClean="0">
                <a:ea typeface="+mn-ea"/>
                <a:cs typeface="+mn-cs"/>
              </a:rPr>
              <a:t>Earth orbits  </a:t>
            </a:r>
            <a:r>
              <a:rPr lang="en-US" b="1" dirty="0">
                <a:ea typeface="+mn-ea"/>
                <a:cs typeface="+mn-cs"/>
              </a:rPr>
              <a:t>the Sun once per year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For </a:t>
            </a:r>
            <a:r>
              <a:rPr lang="en-US" b="1" dirty="0">
                <a:ea typeface="+mn-ea"/>
                <a:cs typeface="+mn-cs"/>
              </a:rPr>
              <a:t>every 5 hours of cable news, 1 minute </a:t>
            </a:r>
            <a:r>
              <a:rPr lang="en-US" b="1" dirty="0" smtClean="0">
                <a:ea typeface="+mn-ea"/>
                <a:cs typeface="+mn-cs"/>
              </a:rPr>
              <a:t>devoted </a:t>
            </a:r>
            <a:r>
              <a:rPr lang="en-US" b="1" dirty="0">
                <a:ea typeface="+mn-ea"/>
                <a:cs typeface="+mn-cs"/>
              </a:rPr>
              <a:t>to science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ea typeface="+mn-ea"/>
                <a:cs typeface="+mn-cs"/>
              </a:rPr>
              <a:t>N</a:t>
            </a:r>
            <a:r>
              <a:rPr lang="en-US" b="1" dirty="0" smtClean="0">
                <a:ea typeface="+mn-ea"/>
                <a:cs typeface="+mn-cs"/>
              </a:rPr>
              <a:t>umber </a:t>
            </a:r>
            <a:r>
              <a:rPr lang="en-US" b="1" dirty="0">
                <a:ea typeface="+mn-ea"/>
                <a:cs typeface="+mn-cs"/>
              </a:rPr>
              <a:t>of newspapers with </a:t>
            </a:r>
            <a:r>
              <a:rPr lang="en-US" b="1" dirty="0" smtClean="0">
                <a:ea typeface="+mn-ea"/>
                <a:cs typeface="+mn-cs"/>
              </a:rPr>
              <a:t>science sections </a:t>
            </a:r>
            <a:r>
              <a:rPr lang="en-US" b="1" dirty="0">
                <a:ea typeface="+mn-ea"/>
                <a:cs typeface="+mn-cs"/>
              </a:rPr>
              <a:t>has shrunk by </a:t>
            </a:r>
            <a:r>
              <a:rPr lang="en-US" b="1" dirty="0" smtClean="0">
                <a:ea typeface="+mn-ea"/>
                <a:cs typeface="+mn-cs"/>
              </a:rPr>
              <a:t>2/3rds in last 20 years</a:t>
            </a:r>
            <a:endParaRPr lang="en-US" b="1" dirty="0">
              <a:ea typeface="+mn-ea"/>
              <a:cs typeface="+mn-cs"/>
            </a:endParaRPr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0488"/>
            <a:ext cx="3733800" cy="702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274638"/>
            <a:ext cx="54102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Scientific Knowledge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600200"/>
            <a:ext cx="4800600" cy="49530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80</a:t>
            </a:r>
            <a:r>
              <a:rPr lang="en-US" b="1" dirty="0">
                <a:ea typeface="+mn-ea"/>
                <a:cs typeface="+mn-cs"/>
              </a:rPr>
              <a:t>% of Americans can’t read the </a:t>
            </a:r>
            <a:r>
              <a:rPr lang="en-US" b="1" i="1" dirty="0">
                <a:ea typeface="+mn-ea"/>
                <a:cs typeface="+mn-cs"/>
              </a:rPr>
              <a:t>New York </a:t>
            </a:r>
            <a:r>
              <a:rPr lang="en-US" b="1" i="1" dirty="0" smtClean="0">
                <a:ea typeface="+mn-ea"/>
                <a:cs typeface="+mn-cs"/>
              </a:rPr>
              <a:t>Times </a:t>
            </a:r>
            <a:r>
              <a:rPr lang="en-US" b="1" dirty="0">
                <a:ea typeface="+mn-ea"/>
                <a:cs typeface="+mn-cs"/>
              </a:rPr>
              <a:t>science section due to failure to </a:t>
            </a:r>
            <a:r>
              <a:rPr lang="en-US" b="1" dirty="0" smtClean="0">
                <a:ea typeface="+mn-ea"/>
                <a:cs typeface="+mn-cs"/>
              </a:rPr>
              <a:t>understand </a:t>
            </a:r>
            <a:r>
              <a:rPr lang="en-US" b="1" dirty="0">
                <a:ea typeface="+mn-ea"/>
                <a:cs typeface="+mn-cs"/>
              </a:rPr>
              <a:t>basic high school level science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Just </a:t>
            </a:r>
            <a:r>
              <a:rPr lang="en-US" b="1" dirty="0">
                <a:ea typeface="+mn-ea"/>
                <a:cs typeface="+mn-cs"/>
              </a:rPr>
              <a:t>18% of Americans know a </a:t>
            </a:r>
            <a:r>
              <a:rPr lang="en-US" b="1" dirty="0" smtClean="0">
                <a:ea typeface="+mn-ea"/>
                <a:cs typeface="+mn-cs"/>
              </a:rPr>
              <a:t>scientist personally</a:t>
            </a:r>
            <a:endParaRPr lang="en-US" b="1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>
                <a:ea typeface="+mn-ea"/>
                <a:cs typeface="+mn-cs"/>
              </a:rPr>
              <a:t>P</a:t>
            </a:r>
            <a:r>
              <a:rPr lang="en-US" b="1" dirty="0" smtClean="0">
                <a:ea typeface="+mn-ea"/>
                <a:cs typeface="+mn-cs"/>
              </a:rPr>
              <a:t>olled </a:t>
            </a:r>
            <a:r>
              <a:rPr lang="en-US" b="1" dirty="0">
                <a:ea typeface="+mn-ea"/>
                <a:cs typeface="+mn-cs"/>
              </a:rPr>
              <a:t>in late </a:t>
            </a:r>
            <a:r>
              <a:rPr lang="en-US" b="1" dirty="0" smtClean="0">
                <a:ea typeface="+mn-ea"/>
                <a:cs typeface="+mn-cs"/>
              </a:rPr>
              <a:t>2007 asked </a:t>
            </a:r>
            <a:r>
              <a:rPr lang="en-US" b="1" dirty="0">
                <a:ea typeface="+mn-ea"/>
                <a:cs typeface="+mn-cs"/>
              </a:rPr>
              <a:t>to </a:t>
            </a:r>
            <a:r>
              <a:rPr lang="en-US" b="1" dirty="0" smtClean="0">
                <a:ea typeface="+mn-ea"/>
                <a:cs typeface="+mn-cs"/>
              </a:rPr>
              <a:t>name scientific </a:t>
            </a:r>
            <a:r>
              <a:rPr lang="en-US" b="1" dirty="0">
                <a:ea typeface="+mn-ea"/>
                <a:cs typeface="+mn-cs"/>
              </a:rPr>
              <a:t>role models, 44% </a:t>
            </a:r>
            <a:r>
              <a:rPr lang="en-US" b="1" dirty="0" smtClean="0">
                <a:ea typeface="+mn-ea"/>
                <a:cs typeface="+mn-cs"/>
              </a:rPr>
              <a:t>respondents didn’t </a:t>
            </a:r>
            <a:r>
              <a:rPr lang="en-US" b="1" dirty="0">
                <a:ea typeface="+mn-ea"/>
                <a:cs typeface="+mn-cs"/>
              </a:rPr>
              <a:t>have a clue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0488"/>
            <a:ext cx="3733800" cy="702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/>
          <p:cNvPicPr>
            <a:picLocks noChangeAspect="1" noChangeArrowheads="1"/>
          </p:cNvPicPr>
          <p:nvPr/>
        </p:nvPicPr>
        <p:blipFill>
          <a:blip r:embed="rId2"/>
          <a:srcRect l="23013" r="2470"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 l="6039" t="8789" r="8199" b="8582"/>
          <a:stretch>
            <a:fillRect/>
          </a:stretch>
        </p:blipFill>
        <p:spPr bwMode="auto">
          <a:xfrm>
            <a:off x="609600" y="288925"/>
            <a:ext cx="80184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/>
          <a:srcRect l="6155" t="32230" r="18323" b="25606"/>
          <a:stretch>
            <a:fillRect/>
          </a:stretch>
        </p:blipFill>
        <p:spPr bwMode="auto">
          <a:xfrm>
            <a:off x="609600" y="4343400"/>
            <a:ext cx="70104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 descr="What Obama Believes"/>
          <p:cNvPicPr>
            <a:picLocks noChangeAspect="1" noChangeArrowheads="1"/>
          </p:cNvPicPr>
          <p:nvPr/>
        </p:nvPicPr>
        <p:blipFill>
          <a:blip r:embed="rId2"/>
          <a:srcRect t="18341" r="1439" b="630"/>
          <a:stretch>
            <a:fillRect/>
          </a:stretch>
        </p:blipFill>
        <p:spPr bwMode="auto">
          <a:xfrm>
            <a:off x="1552575" y="31750"/>
            <a:ext cx="6226175" cy="674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581400"/>
            <a:ext cx="6096000" cy="2057400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ea"/>
                <a:cs typeface="+mn-cs"/>
              </a:rPr>
              <a:t>We live in a country in which a person cannot get elected president if he openly doubts the existence of heaven and hell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/>
          </p:cNvPicPr>
          <p:nvPr/>
        </p:nvPicPr>
        <p:blipFill>
          <a:blip r:embed="rId2"/>
          <a:srcRect l="2893" r="34116" b="29153"/>
          <a:stretch>
            <a:fillRect/>
          </a:stretch>
        </p:blipFill>
        <p:spPr bwMode="auto">
          <a:xfrm>
            <a:off x="0" y="-15875"/>
            <a:ext cx="44958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0"/>
            <a:ext cx="3657600" cy="461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" name="Rectangle 2"/>
          <p:cNvSpPr/>
          <p:nvPr/>
        </p:nvSpPr>
        <p:spPr>
          <a:xfrm>
            <a:off x="4955664" y="5029200"/>
            <a:ext cx="357873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90% Americans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40% Scientists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eucharistWallpaper1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30163"/>
            <a:ext cx="9175750" cy="688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6" name="Rectangle 6"/>
          <p:cNvSpPr>
            <a:spLocks noChangeArrowheads="1"/>
          </p:cNvSpPr>
          <p:nvPr/>
        </p:nvSpPr>
        <p:spPr bwMode="auto">
          <a:xfrm>
            <a:off x="3657600" y="1676400"/>
            <a:ext cx="2133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/>
          <a:lstStyle/>
          <a:p>
            <a:pPr algn="ctr">
              <a:defRPr/>
            </a:pPr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Beliefs</a:t>
            </a:r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219075" y="385763"/>
            <a:ext cx="3244850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Define </a:t>
            </a: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our </a:t>
            </a: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vision of the world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Dictate </a:t>
            </a: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our </a:t>
            </a: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behavior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Determine </a:t>
            </a: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our </a:t>
            </a: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emotional response to other human beings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6" descr="fitc-wallpaper1-1024"/>
          <p:cNvPicPr>
            <a:picLocks noChangeAspect="1" noChangeArrowheads="1"/>
          </p:cNvPicPr>
          <p:nvPr/>
        </p:nvPicPr>
        <p:blipFill>
          <a:blip r:embed="rId2"/>
          <a:srcRect t="5252" r="10167" b="5534"/>
          <a:stretch>
            <a:fillRect/>
          </a:stretch>
        </p:blipFill>
        <p:spPr bwMode="auto">
          <a:xfrm>
            <a:off x="-30163" y="0"/>
            <a:ext cx="92075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4724400" cy="2514600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Human beings generally reluctant to change their minds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838200" y="3124200"/>
            <a:ext cx="3657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To have faith =       to believe, to trust</a:t>
            </a:r>
          </a:p>
        </p:txBody>
      </p:sp>
      <p:sp>
        <p:nvSpPr>
          <p:cNvPr id="93189" name="Text Box 9"/>
          <p:cNvSpPr txBox="1">
            <a:spLocks noChangeArrowheads="1"/>
          </p:cNvSpPr>
          <p:nvPr/>
        </p:nvSpPr>
        <p:spPr bwMode="auto">
          <a:xfrm>
            <a:off x="381000" y="4191000"/>
            <a:ext cx="4800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ea typeface="Arial" pitchFamily="-72" charset="0"/>
                <a:cs typeface="Arial" pitchFamily="-72" charset="0"/>
              </a:rPr>
              <a:t>“The assurance of things hoped for, the conviction of things not seen”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066800"/>
            <a:ext cx="702945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3" y="1066800"/>
            <a:ext cx="7710487" cy="467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1963" y="304800"/>
            <a:ext cx="2857500" cy="387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Rectangle 1"/>
          <p:cNvSpPr/>
          <p:nvPr/>
        </p:nvSpPr>
        <p:spPr>
          <a:xfrm>
            <a:off x="5249412" y="4181475"/>
            <a:ext cx="313258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Chesley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Sullenberger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7" name="Picture 7" descr="A Gentle  Hand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/>
          <a:srcRect t="4573" b="8326"/>
          <a:stretch/>
        </p:blipFill>
        <p:spPr bwMode="auto">
          <a:xfrm>
            <a:off x="504825" y="152400"/>
            <a:ext cx="8043863" cy="6529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6" descr="cro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325" y="-14288"/>
            <a:ext cx="918845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9" name="Rectangle 7"/>
          <p:cNvSpPr>
            <a:spLocks noGrp="1" noChangeArrowheads="1"/>
          </p:cNvSpPr>
          <p:nvPr>
            <p:ph type="title"/>
          </p:nvPr>
        </p:nvSpPr>
        <p:spPr>
          <a:xfrm>
            <a:off x="3733800" y="274638"/>
            <a:ext cx="4953000" cy="4221162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+mj-cs"/>
              </a:rPr>
              <a:t>the activity of creating, reinforcing, modifying, or extinguishing beliefs, attitudes, intentions, motivations, and/or behaviors</a:t>
            </a: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609600" y="762000"/>
            <a:ext cx="3200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</a:rPr>
              <a:t>Persuasion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8" y="1322388"/>
            <a:ext cx="9144000" cy="454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55849" y="609600"/>
            <a:ext cx="754244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All know cultures concept of god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13101" y="5791200"/>
            <a:ext cx="518603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o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r central mystical figure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663" y="14288"/>
            <a:ext cx="6924675" cy="682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038" y="449263"/>
            <a:ext cx="4191000" cy="600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410200" y="450037"/>
            <a:ext cx="2562226" cy="2972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4648200" y="3657600"/>
            <a:ext cx="4267200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How mind &amp; brain work to generate &amp; sustain religious belief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29277" y="5735598"/>
            <a:ext cx="387477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Evolutionary Explanation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8309" name="TextBox 3"/>
          <p:cNvSpPr txBox="1">
            <a:spLocks noChangeArrowheads="1"/>
          </p:cNvSpPr>
          <p:nvPr/>
        </p:nvSpPr>
        <p:spPr bwMode="auto">
          <a:xfrm>
            <a:off x="6253163" y="6223000"/>
            <a:ext cx="104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Arial" pitchFamily="-72" charset="0"/>
                <a:cs typeface="Arial" pitchFamily="-72" charset="0"/>
                <a:hlinkClick r:id="rId4"/>
              </a:rPr>
              <a:t>Preview</a:t>
            </a:r>
            <a:endParaRPr lang="en-US" b="1">
              <a:ea typeface="Arial" pitchFamily="-72" charset="0"/>
              <a:cs typeface="Arial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0"/>
            <a:ext cx="9144000" cy="3452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58329">
            <a:off x="1120775" y="2613025"/>
            <a:ext cx="3124200" cy="406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1934">
            <a:off x="4887913" y="2598738"/>
            <a:ext cx="3190875" cy="420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/>
          <a:srcRect t="19030" r="51464" b="8398"/>
          <a:stretch/>
        </p:blipFill>
        <p:spPr bwMode="auto">
          <a:xfrm>
            <a:off x="1609725" y="1725613"/>
            <a:ext cx="5764213" cy="4846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/>
          <a:srcRect l="36237" t="11567" r="24122" b="29883"/>
          <a:stretch/>
        </p:blipFill>
        <p:spPr bwMode="auto">
          <a:xfrm>
            <a:off x="1447800" y="685800"/>
            <a:ext cx="6423025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/>
          <p:cNvPicPr>
            <a:picLocks noChangeAspect="1"/>
          </p:cNvPicPr>
          <p:nvPr/>
        </p:nvPicPr>
        <p:blipFill>
          <a:blip r:embed="rId2"/>
          <a:srcRect l="6728" r="19325" b="19601"/>
          <a:stretch>
            <a:fillRect/>
          </a:stretch>
        </p:blipFill>
        <p:spPr bwMode="auto">
          <a:xfrm>
            <a:off x="0" y="-9525"/>
            <a:ext cx="4648200" cy="695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0"/>
            <a:ext cx="3298825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Rectangle 3"/>
          <p:cNvSpPr/>
          <p:nvPr/>
        </p:nvSpPr>
        <p:spPr>
          <a:xfrm>
            <a:off x="5071853" y="5181600"/>
            <a:ext cx="3671138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Brain =   Belief Engine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/>
          <p:cNvPicPr>
            <a:picLocks noChangeAspect="1"/>
          </p:cNvPicPr>
          <p:nvPr/>
        </p:nvPicPr>
        <p:blipFill>
          <a:blip r:embed="rId2"/>
          <a:srcRect l="6728" r="19325" b="19601"/>
          <a:stretch>
            <a:fillRect/>
          </a:stretch>
        </p:blipFill>
        <p:spPr bwMode="auto">
          <a:xfrm>
            <a:off x="0" y="-9525"/>
            <a:ext cx="4648200" cy="695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0"/>
            <a:ext cx="3298825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Rectangle 3"/>
          <p:cNvSpPr/>
          <p:nvPr/>
        </p:nvSpPr>
        <p:spPr>
          <a:xfrm>
            <a:off x="4800600" y="5181600"/>
            <a:ext cx="4190999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Pattern-Seeking Primates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l="2071" r="33566" b="31757"/>
          <a:stretch>
            <a:fillRect/>
          </a:stretch>
        </p:blipFill>
        <p:spPr bwMode="auto">
          <a:xfrm>
            <a:off x="0" y="-26988"/>
            <a:ext cx="471805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98776" y="914400"/>
            <a:ext cx="6549824" cy="5031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338" y="0"/>
            <a:ext cx="6434138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6" name="Picture 1"/>
          <p:cNvPicPr>
            <a:picLocks noChangeAspect="1"/>
          </p:cNvPicPr>
          <p:nvPr/>
        </p:nvPicPr>
        <p:blipFill>
          <a:blip r:embed="rId3"/>
          <a:srcRect l="4263" t="2386" r="20695" b="19801"/>
          <a:stretch>
            <a:fillRect/>
          </a:stretch>
        </p:blipFill>
        <p:spPr bwMode="auto">
          <a:xfrm>
            <a:off x="4267200" y="-11113"/>
            <a:ext cx="4876800" cy="695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 l="24303" t="46034" r="39597" b="19263"/>
          <a:stretch>
            <a:fillRect/>
          </a:stretch>
        </p:blipFill>
        <p:spPr bwMode="auto">
          <a:xfrm>
            <a:off x="-57150" y="2362200"/>
            <a:ext cx="485775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338" y="0"/>
            <a:ext cx="6434138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0"/>
            <a:ext cx="48768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905000"/>
            <a:ext cx="26670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/>
          <p:cNvPicPr>
            <a:picLocks noChangeAspect="1"/>
          </p:cNvPicPr>
          <p:nvPr/>
        </p:nvPicPr>
        <p:blipFill>
          <a:blip r:embed="rId2"/>
          <a:srcRect l="10081" r="20148" b="15622"/>
          <a:stretch>
            <a:fillRect/>
          </a:stretch>
        </p:blipFill>
        <p:spPr bwMode="auto">
          <a:xfrm>
            <a:off x="0" y="-39688"/>
            <a:ext cx="4184650" cy="696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4" name="Picture 1"/>
          <p:cNvPicPr>
            <a:picLocks noChangeAspect="1"/>
          </p:cNvPicPr>
          <p:nvPr/>
        </p:nvPicPr>
        <p:blipFill>
          <a:blip r:embed="rId3"/>
          <a:srcRect l="2072" t="2786" r="19873" b="18010"/>
          <a:stretch>
            <a:fillRect/>
          </a:stretch>
        </p:blipFill>
        <p:spPr bwMode="auto">
          <a:xfrm>
            <a:off x="4191000" y="0"/>
            <a:ext cx="4953000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82054" y="5410200"/>
            <a:ext cx="5943600" cy="120032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  <a:ea typeface="+mn-ea"/>
                <a:cs typeface="+mn-cs"/>
              </a:rPr>
              <a:t>Physical Survival required Social Survival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/>
          <p:cNvPicPr>
            <a:picLocks noChangeAspect="1"/>
          </p:cNvPicPr>
          <p:nvPr/>
        </p:nvPicPr>
        <p:blipFill>
          <a:blip r:embed="rId2"/>
          <a:srcRect l="10081" r="20148" b="15622"/>
          <a:stretch>
            <a:fillRect/>
          </a:stretch>
        </p:blipFill>
        <p:spPr bwMode="auto">
          <a:xfrm>
            <a:off x="0" y="-39688"/>
            <a:ext cx="4184650" cy="696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Picture 1"/>
          <p:cNvPicPr>
            <a:picLocks noChangeAspect="1"/>
          </p:cNvPicPr>
          <p:nvPr/>
        </p:nvPicPr>
        <p:blipFill>
          <a:blip r:embed="rId3"/>
          <a:srcRect l="2072" t="2786" r="19873" b="18010"/>
          <a:stretch>
            <a:fillRect/>
          </a:stretch>
        </p:blipFill>
        <p:spPr bwMode="auto">
          <a:xfrm>
            <a:off x="4191000" y="0"/>
            <a:ext cx="4953000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82054" y="5410200"/>
            <a:ext cx="5943600" cy="107721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  <a:ea typeface="+mn-ea"/>
                <a:cs typeface="+mn-cs"/>
              </a:rPr>
              <a:t>Most challenging part environment—each other</a:t>
            </a:r>
            <a:endParaRPr lang="en-US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/>
          <p:cNvPicPr>
            <a:picLocks noChangeAspect="1"/>
          </p:cNvPicPr>
          <p:nvPr/>
        </p:nvPicPr>
        <p:blipFill>
          <a:blip r:embed="rId2"/>
          <a:srcRect l="10081" r="20148" b="15622"/>
          <a:stretch>
            <a:fillRect/>
          </a:stretch>
        </p:blipFill>
        <p:spPr bwMode="auto">
          <a:xfrm>
            <a:off x="0" y="-39688"/>
            <a:ext cx="4184650" cy="696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Picture 1"/>
          <p:cNvPicPr>
            <a:picLocks noChangeAspect="1"/>
          </p:cNvPicPr>
          <p:nvPr/>
        </p:nvPicPr>
        <p:blipFill>
          <a:blip r:embed="rId3"/>
          <a:srcRect l="2072" t="2786" r="19873" b="18010"/>
          <a:stretch>
            <a:fillRect/>
          </a:stretch>
        </p:blipFill>
        <p:spPr bwMode="auto">
          <a:xfrm>
            <a:off x="4191000" y="0"/>
            <a:ext cx="4953000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82054" y="5105400"/>
            <a:ext cx="5943600" cy="156966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  <a:ea typeface="+mn-ea"/>
                <a:cs typeface="+mn-cs"/>
              </a:rPr>
              <a:t>Small tightly-knit bands of kin sculpted us into people we are today</a:t>
            </a:r>
            <a:endParaRPr lang="en-US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741363"/>
            <a:ext cx="5791200" cy="537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Rectangle 1"/>
          <p:cNvSpPr/>
          <p:nvPr/>
        </p:nvSpPr>
        <p:spPr>
          <a:xfrm>
            <a:off x="3657600" y="1066800"/>
            <a:ext cx="318548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Craving?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63" y="685800"/>
            <a:ext cx="8677275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1516" r="6158"/>
          <a:stretch>
            <a:fillRect/>
          </a:stretch>
        </p:blipFill>
        <p:spPr bwMode="auto">
          <a:xfrm>
            <a:off x="0" y="-58738"/>
            <a:ext cx="9144000" cy="69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500" y="4729163"/>
            <a:ext cx="8191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172200" y="5942013"/>
            <a:ext cx="1336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hlinkClick r:id="rId5"/>
              </a:rPr>
              <a:t>Preview</a:t>
            </a:r>
            <a:endParaRPr 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3288" y="820738"/>
            <a:ext cx="6934200" cy="4649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Rectangle 1"/>
          <p:cNvSpPr/>
          <p:nvPr/>
        </p:nvSpPr>
        <p:spPr>
          <a:xfrm>
            <a:off x="4648200" y="838200"/>
            <a:ext cx="318548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Craving?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6"/>
          <p:cNvPicPr>
            <a:picLocks noChangeAspect="1"/>
          </p:cNvPicPr>
          <p:nvPr/>
        </p:nvPicPr>
        <p:blipFill>
          <a:blip r:embed="rId2"/>
          <a:srcRect r="22614" b="15820"/>
          <a:stretch>
            <a:fillRect/>
          </a:stretch>
        </p:blipFill>
        <p:spPr bwMode="auto">
          <a:xfrm>
            <a:off x="4562475" y="0"/>
            <a:ext cx="4581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" y="533400"/>
            <a:ext cx="3968087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We evolved adaptations to crave food    crucial &amp; rare</a:t>
            </a:r>
            <a:endParaRPr lang="en-US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2971800"/>
            <a:ext cx="3505200" cy="31543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Sugars of ripe fruit</a:t>
            </a:r>
          </a:p>
          <a:p>
            <a:pPr>
              <a:defRPr/>
            </a:pPr>
            <a:r>
              <a:rPr lang="en-US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Fat of lean game meat</a:t>
            </a:r>
          </a:p>
          <a:p>
            <a:pPr>
              <a:defRPr/>
            </a:pPr>
            <a:r>
              <a:rPr lang="en-US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Salt</a:t>
            </a:r>
            <a:endParaRPr lang="en-US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/>
          <a:srcRect r="5568"/>
          <a:stretch/>
        </p:blipFill>
        <p:spPr bwMode="auto">
          <a:xfrm>
            <a:off x="-6350" y="612775"/>
            <a:ext cx="6557963" cy="527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1524000"/>
            <a:ext cx="3968087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Religious Belief = by-product of adaptations evolved for social interactions</a:t>
            </a:r>
            <a:endParaRPr lang="en-US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11618" name="Picture 6"/>
          <p:cNvPicPr>
            <a:picLocks noChangeAspect="1"/>
          </p:cNvPicPr>
          <p:nvPr/>
        </p:nvPicPr>
        <p:blipFill>
          <a:blip r:embed="rId2"/>
          <a:srcRect r="22614" b="15820"/>
          <a:stretch>
            <a:fillRect/>
          </a:stretch>
        </p:blipFill>
        <p:spPr bwMode="auto">
          <a:xfrm>
            <a:off x="4562475" y="0"/>
            <a:ext cx="4581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1524000"/>
            <a:ext cx="3968087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Religious Belief = by-product of cognitive mechanisms designed for other purposes</a:t>
            </a:r>
            <a:endParaRPr lang="en-US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12642" name="Picture 3"/>
          <p:cNvPicPr>
            <a:picLocks noChangeAspect="1"/>
          </p:cNvPicPr>
          <p:nvPr/>
        </p:nvPicPr>
        <p:blipFill>
          <a:blip r:embed="rId2"/>
          <a:srcRect r="22614" b="15820"/>
          <a:stretch>
            <a:fillRect/>
          </a:stretch>
        </p:blipFill>
        <p:spPr bwMode="auto">
          <a:xfrm>
            <a:off x="4562475" y="0"/>
            <a:ext cx="4581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0"/>
            <a:ext cx="4800600" cy="687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Rectangle 4"/>
          <p:cNvSpPr/>
          <p:nvPr/>
        </p:nvSpPr>
        <p:spPr>
          <a:xfrm>
            <a:off x="5170227" y="1066800"/>
            <a:ext cx="3657600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Just to believe in god our mind bounces off no fewer than 20 hardwired adaptations evolved over eons of natural selection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Content Placeholder 2"/>
          <p:cNvSpPr>
            <a:spLocks noGrp="1"/>
          </p:cNvSpPr>
          <p:nvPr>
            <p:ph idx="1"/>
          </p:nvPr>
        </p:nvSpPr>
        <p:spPr>
          <a:xfrm>
            <a:off x="4800600" y="1447800"/>
            <a:ext cx="4343400" cy="4678363"/>
          </a:xfrm>
        </p:spPr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en-US" smtClean="0"/>
              <a:t>Attachment System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mtClean="0"/>
              <a:t>Dualism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mtClean="0"/>
              <a:t>HADD (Hyperactive Agency Detection)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mtClean="0"/>
              <a:t>Empathy &amp; Morality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mtClean="0"/>
              <a:t>Over-reading Determination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mtClean="0"/>
              <a:t>Costly Signaling</a:t>
            </a:r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0"/>
            <a:ext cx="4800600" cy="687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4"/>
          <p:cNvPicPr>
            <a:picLocks noChangeAspect="1" noChangeArrowheads="1"/>
          </p:cNvPicPr>
          <p:nvPr/>
        </p:nvPicPr>
        <p:blipFill>
          <a:blip r:embed="rId2"/>
          <a:srcRect l="11407"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8600" y="33066"/>
            <a:ext cx="664797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Attachment System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29200" y="2209800"/>
            <a:ext cx="3962400" cy="38862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Distress—      turn to caretaker</a:t>
            </a:r>
          </a:p>
          <a:p>
            <a:pPr>
              <a:defRPr/>
            </a:pP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Child-Parent bond</a:t>
            </a:r>
          </a:p>
          <a:p>
            <a:pPr>
              <a:defRPr/>
            </a:pP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Adults—  romantic love</a:t>
            </a:r>
          </a:p>
          <a:p>
            <a:pPr>
              <a:defRPr/>
            </a:pP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Feelings of safety &amp; security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4"/>
          <p:cNvPicPr>
            <a:picLocks noChangeAspect="1" noChangeArrowheads="1"/>
          </p:cNvPicPr>
          <p:nvPr/>
        </p:nvPicPr>
        <p:blipFill>
          <a:blip r:embed="rId2"/>
          <a:srcRect l="11407"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8600" y="33066"/>
            <a:ext cx="664797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Attachment System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00600" y="2209800"/>
            <a:ext cx="4343400" cy="38862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Religious people—      caretaker god</a:t>
            </a:r>
          </a:p>
          <a:p>
            <a:pPr>
              <a:defRPr/>
            </a:pP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Unchanging, loving, eternal </a:t>
            </a:r>
          </a:p>
          <a:p>
            <a:pPr>
              <a:defRPr/>
            </a:pP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“Father”—considerate, loving, accepting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3"/>
          <p:cNvPicPr>
            <a:picLocks noChangeAspect="1" noChangeArrowheads="1"/>
          </p:cNvPicPr>
          <p:nvPr/>
        </p:nvPicPr>
        <p:blipFill>
          <a:blip r:embed="rId2"/>
          <a:srcRect r="6334"/>
          <a:stretch>
            <a:fillRect/>
          </a:stretch>
        </p:blipFill>
        <p:spPr bwMode="auto">
          <a:xfrm>
            <a:off x="3408363" y="0"/>
            <a:ext cx="5756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/>
          <a:srcRect l="4475" r="15251"/>
          <a:stretch>
            <a:fillRect/>
          </a:stretch>
        </p:blipFill>
        <p:spPr bwMode="auto">
          <a:xfrm>
            <a:off x="0" y="0"/>
            <a:ext cx="3671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419175" y="228600"/>
            <a:ext cx="5278998" cy="132343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Never lose longing for a caretaker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3"/>
          <p:cNvPicPr>
            <a:picLocks noChangeAspect="1" noChangeArrowheads="1"/>
          </p:cNvPicPr>
          <p:nvPr/>
        </p:nvPicPr>
        <p:blipFill>
          <a:blip r:embed="rId2"/>
          <a:srcRect r="6334"/>
          <a:stretch>
            <a:fillRect/>
          </a:stretch>
        </p:blipFill>
        <p:spPr bwMode="auto">
          <a:xfrm>
            <a:off x="3408363" y="0"/>
            <a:ext cx="5756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/>
          <a:srcRect l="4475" r="15251"/>
          <a:stretch>
            <a:fillRect/>
          </a:stretch>
        </p:blipFill>
        <p:spPr bwMode="auto">
          <a:xfrm>
            <a:off x="0" y="0"/>
            <a:ext cx="3671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419174" y="228600"/>
            <a:ext cx="5496225" cy="156966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Protect loved ones from starvation, illness, disaster, death, life’s misfortunes</a:t>
            </a:r>
            <a:endParaRPr lang="en-US" sz="32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6" descr="noahs-ar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0"/>
            <a:ext cx="9191626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8" name="Picture 8" descr="evan-almighty-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8738" y="-65088"/>
            <a:ext cx="9277351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04800"/>
            <a:ext cx="5202238" cy="324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484563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Rectangle 4"/>
          <p:cNvSpPr/>
          <p:nvPr/>
        </p:nvSpPr>
        <p:spPr>
          <a:xfrm>
            <a:off x="3733800" y="3810000"/>
            <a:ext cx="5201784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Man in his arrogance thinks himself a great work, worthy the imposition of a great deity.  More humble and I believe true to consider him created from animals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779" y="5715000"/>
            <a:ext cx="322716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+mn-lt"/>
                <a:ea typeface="+mn-ea"/>
                <a:cs typeface="+mn-cs"/>
              </a:rPr>
              <a:t>Voyage 1831-36</a:t>
            </a:r>
            <a:endParaRPr lang="en-US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484563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-26988"/>
            <a:ext cx="4191000" cy="5311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Rectangle 4"/>
          <p:cNvSpPr/>
          <p:nvPr/>
        </p:nvSpPr>
        <p:spPr>
          <a:xfrm>
            <a:off x="152400" y="5715000"/>
            <a:ext cx="871482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Engaged to Emma Wedgewood, first cousin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484563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-26988"/>
            <a:ext cx="4191000" cy="5311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Rectangle 4"/>
          <p:cNvSpPr/>
          <p:nvPr/>
        </p:nvSpPr>
        <p:spPr>
          <a:xfrm>
            <a:off x="228600" y="5486400"/>
            <a:ext cx="8610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“My reason tells me that honest conscientious doubts cannot be a sin, but I feel it would be a painful void between us”—November 1838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00200" y="4343400"/>
            <a:ext cx="4903907" cy="64633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Married January 1839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484563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-26988"/>
            <a:ext cx="4191000" cy="5311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Rectangle 4"/>
          <p:cNvSpPr/>
          <p:nvPr/>
        </p:nvSpPr>
        <p:spPr>
          <a:xfrm>
            <a:off x="228600" y="5486400"/>
            <a:ext cx="8610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“May not the habit in scientific pursuits of believing nothing till it is proved influence your mind too much in other things which cannot be proved”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95288" y="4343400"/>
            <a:ext cx="3313728" cy="64633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February 1839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484563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-26988"/>
            <a:ext cx="4191000" cy="5311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Rectangle 4"/>
          <p:cNvSpPr/>
          <p:nvPr/>
        </p:nvSpPr>
        <p:spPr>
          <a:xfrm>
            <a:off x="228600" y="5486400"/>
            <a:ext cx="86106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Handwritten at bottom of letter: “When I am dead, know that many times I have kissed any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cryed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 over this”—CD 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95288" y="4343400"/>
            <a:ext cx="3313728" cy="64633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February 1839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/>
          <p:cNvPicPr>
            <a:picLocks noChangeAspect="1" noChangeArrowheads="1"/>
          </p:cNvPicPr>
          <p:nvPr/>
        </p:nvPicPr>
        <p:blipFill>
          <a:blip r:embed="rId2"/>
          <a:srcRect r="10307"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36644" y="685800"/>
            <a:ext cx="5897842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Woman </a:t>
            </a:r>
            <a:r>
              <a:rPr lang="en-US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G</a:t>
            </a:r>
            <a:r>
              <a:rPr lang="en-US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reatest </a:t>
            </a:r>
            <a:r>
              <a:rPr lang="en-US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P</a:t>
            </a:r>
            <a:r>
              <a:rPr lang="en-US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ea typeface="+mn-ea"/>
                <a:cs typeface="+mn-cs"/>
              </a:rPr>
              <a:t>arental Investment</a:t>
            </a:r>
            <a:endParaRPr lang="en-US" sz="4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331" y="3998386"/>
            <a:ext cx="3962400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Biologically based female importance &amp; choosiness =     affront to males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95749" y="3998386"/>
            <a:ext cx="2971800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Constantly devise ways to control female reproduction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/>
          <a:srcRect t="9142" r="50915" b="9375"/>
          <a:stretch/>
        </p:blipFill>
        <p:spPr bwMode="auto">
          <a:xfrm>
            <a:off x="1476375" y="403225"/>
            <a:ext cx="6386513" cy="5961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/>
          <a:srcRect b="12605"/>
          <a:stretch>
            <a:fillRect/>
          </a:stretch>
        </p:blipFill>
        <p:spPr bwMode="auto">
          <a:xfrm>
            <a:off x="1752600" y="-9525"/>
            <a:ext cx="54102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715000" y="5233988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Arial" pitchFamily="-72" charset="0"/>
                <a:cs typeface="Arial" pitchFamily="-72" charset="0"/>
                <a:hlinkClick r:id="rId3"/>
              </a:rPr>
              <a:t>Trailer</a:t>
            </a:r>
            <a:endParaRPr lang="en-US" sz="2400" b="1">
              <a:ea typeface="Arial" pitchFamily="-72" charset="0"/>
              <a:cs typeface="Arial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/>
          <a:srcRect l="1164" t="2611" b="1485"/>
          <a:stretch>
            <a:fillRect/>
          </a:stretch>
        </p:blipFill>
        <p:spPr bwMode="auto">
          <a:xfrm>
            <a:off x="504825" y="136525"/>
            <a:ext cx="8208963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33400" y="5867400"/>
            <a:ext cx="558518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The Nightmare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Henry Fuseli 1781</a:t>
            </a:r>
            <a:endParaRPr lang="en-US" sz="2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/>
          <a:srcRect l="1164" t="2611" b="1485"/>
          <a:stretch>
            <a:fillRect/>
          </a:stretch>
        </p:blipFill>
        <p:spPr bwMode="auto">
          <a:xfrm>
            <a:off x="504825" y="136525"/>
            <a:ext cx="8208963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04967" y="5867400"/>
            <a:ext cx="80233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Incubus—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demon forces itself on sleeping women</a:t>
            </a:r>
            <a:endParaRPr lang="en-US" sz="2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09600"/>
            <a:ext cx="449580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40% experienced crushing weight on chest, sensing evil presence, seeing strange figures in darkness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/>
          <a:srcRect l="11640" t="8956" r="13689" b="6249"/>
          <a:stretch/>
        </p:blipFill>
        <p:spPr bwMode="auto">
          <a:xfrm>
            <a:off x="838200" y="838200"/>
            <a:ext cx="7758113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2463" y="0"/>
            <a:ext cx="5951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/>
          <a:srcRect l="5161" r="20712"/>
          <a:stretch>
            <a:fillRect/>
          </a:stretch>
        </p:blipFill>
        <p:spPr bwMode="auto">
          <a:xfrm>
            <a:off x="-25400" y="4219575"/>
            <a:ext cx="4475163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1" name="Picture 4"/>
          <p:cNvPicPr>
            <a:picLocks noChangeAspect="1" noChangeArrowheads="1"/>
          </p:cNvPicPr>
          <p:nvPr/>
        </p:nvPicPr>
        <p:blipFill>
          <a:blip r:embed="rId4"/>
          <a:srcRect l="12344"/>
          <a:stretch>
            <a:fillRect/>
          </a:stretch>
        </p:blipFill>
        <p:spPr bwMode="auto">
          <a:xfrm>
            <a:off x="-25400" y="0"/>
            <a:ext cx="4978400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971800" y="228600"/>
            <a:ext cx="585128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Believe in Ghosts?</a:t>
            </a:r>
            <a:endParaRPr lang="en-US" sz="4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600201"/>
            <a:ext cx="5939727" cy="21336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UK: 30% believe</a:t>
            </a:r>
          </a:p>
          <a:p>
            <a:pPr>
              <a:defRPr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15% experienced one</a:t>
            </a:r>
          </a:p>
          <a:p>
            <a:pPr>
              <a:defRPr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Apparitions only 1% sightings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1001" y="5105400"/>
            <a:ext cx="4632082" cy="144655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Do you want to see a ghost?</a:t>
            </a:r>
            <a:endParaRPr 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"/>
          <p:cNvPicPr>
            <a:picLocks noChangeAspect="1"/>
          </p:cNvPicPr>
          <p:nvPr/>
        </p:nvPicPr>
        <p:blipFill>
          <a:blip r:embed="rId2"/>
          <a:srcRect l="19325" t="28059" r="38771" b="57014"/>
          <a:stretch>
            <a:fillRect/>
          </a:stretch>
        </p:blipFill>
        <p:spPr bwMode="auto">
          <a:xfrm>
            <a:off x="1143000" y="1371600"/>
            <a:ext cx="714851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"/>
          <p:cNvPicPr>
            <a:picLocks noChangeAspect="1"/>
          </p:cNvPicPr>
          <p:nvPr/>
        </p:nvPicPr>
        <p:blipFill>
          <a:blip r:embed="rId2"/>
          <a:srcRect l="19325" t="28059" r="38771" b="57014"/>
          <a:stretch>
            <a:fillRect/>
          </a:stretch>
        </p:blipFill>
        <p:spPr bwMode="auto">
          <a:xfrm>
            <a:off x="1143000" y="1371600"/>
            <a:ext cx="714851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85800" y="5105400"/>
            <a:ext cx="81534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Afterimage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—Black-White neurons:   quiet on left image; overexcited on right</a:t>
            </a:r>
            <a:endParaRPr lang="en-US" sz="32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54289" y="1676400"/>
            <a:ext cx="6946711" cy="3473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70250"/>
            <a:ext cx="770572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/>
          <a:srcRect l="1486" t="2992" r="1523" b="2592"/>
          <a:stretch>
            <a:fillRect/>
          </a:stretch>
        </p:blipFill>
        <p:spPr bwMode="auto">
          <a:xfrm>
            <a:off x="2538413" y="-14288"/>
            <a:ext cx="6605587" cy="387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000"/>
            <a:ext cx="3443288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572000" y="4330987"/>
            <a:ext cx="376256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1848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Hydesville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 NY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70735" y="5062794"/>
            <a:ext cx="4565097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11-year-old Kate        14-year-old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Margaretta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70250"/>
            <a:ext cx="770572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3"/>
          <a:srcRect l="1486" t="2992" r="1523" b="2592"/>
          <a:stretch>
            <a:fillRect/>
          </a:stretch>
        </p:blipFill>
        <p:spPr bwMode="auto">
          <a:xfrm>
            <a:off x="2538413" y="-14288"/>
            <a:ext cx="6605587" cy="387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267200" y="4330987"/>
            <a:ext cx="44958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Moved away from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Hydesville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 but spirits followed two girls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685800"/>
            <a:ext cx="5334000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Bedsteads &amp; chairs shake, ghostly footsteps,    knocking from walls … rapping messages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5800" y="647132"/>
            <a:ext cx="3581400" cy="5142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630238"/>
            <a:ext cx="4237038" cy="310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419600" y="3962400"/>
            <a:ext cx="4576684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Spiritualism offered 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proof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of afterlife &amp; allowed communication with dead loved ones</a:t>
            </a:r>
            <a:endParaRPr lang="en-US" sz="32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5800" y="647132"/>
            <a:ext cx="3581400" cy="5142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630238"/>
            <a:ext cx="4237038" cy="310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419600" y="3962400"/>
            <a:ext cx="4576684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New religion swept across America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Fox sisters celebrities 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52513" y="628650"/>
            <a:ext cx="7038975" cy="560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1295400" y="5428565"/>
            <a:ext cx="2903680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Table Tipping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125" y="2238375"/>
            <a:ext cx="4710113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70250"/>
            <a:ext cx="770572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/>
          <a:srcRect l="1486" t="2992" r="1523" b="2592"/>
          <a:stretch>
            <a:fillRect/>
          </a:stretch>
        </p:blipFill>
        <p:spPr bwMode="auto">
          <a:xfrm>
            <a:off x="2538413" y="-14288"/>
            <a:ext cx="6605587" cy="387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267200" y="4330987"/>
            <a:ext cx="44958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End of 8 million-strong Spiritualist religion?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685800"/>
            <a:ext cx="5334000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1888 sisters admitted faked the entire affair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Received $1500 from     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New York World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for story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20667" y="5562600"/>
            <a:ext cx="498886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Distanced from supporters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/>
          <a:srcRect t="9091" r="51028" b="9127"/>
          <a:stretch/>
        </p:blipFill>
        <p:spPr bwMode="auto">
          <a:xfrm>
            <a:off x="1600200" y="381000"/>
            <a:ext cx="6372225" cy="5983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4572000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648200" y="2362200"/>
            <a:ext cx="42672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Died in pauper’s graves a few years later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b="4343"/>
          <a:stretch>
            <a:fillRect/>
          </a:stretch>
        </p:blipFill>
        <p:spPr bwMode="auto">
          <a:xfrm>
            <a:off x="4572000" y="0"/>
            <a:ext cx="4572000" cy="69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-4763"/>
            <a:ext cx="7772400" cy="691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4538" y="457200"/>
            <a:ext cx="2976562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457200"/>
            <a:ext cx="54292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0963" y="2895600"/>
            <a:ext cx="41052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Content Placeholder 2"/>
          <p:cNvSpPr>
            <a:spLocks noGrp="1"/>
          </p:cNvSpPr>
          <p:nvPr>
            <p:ph idx="1"/>
          </p:nvPr>
        </p:nvSpPr>
        <p:spPr>
          <a:xfrm>
            <a:off x="4838700" y="2590800"/>
            <a:ext cx="4076700" cy="4302125"/>
          </a:xfrm>
        </p:spPr>
        <p:txBody>
          <a:bodyPr/>
          <a:lstStyle/>
          <a:p>
            <a:pPr eaLnBrk="1" hangingPunct="1"/>
            <a:r>
              <a:rPr lang="en-US" sz="3600" b="1" smtClean="0"/>
              <a:t>Out-of-Body experiences</a:t>
            </a:r>
          </a:p>
          <a:p>
            <a:pPr eaLnBrk="1" hangingPunct="1"/>
            <a:r>
              <a:rPr lang="en-US" sz="3600" b="1" smtClean="0"/>
              <a:t>Talking with the Dead</a:t>
            </a:r>
          </a:p>
          <a:p>
            <a:pPr eaLnBrk="1" hangingPunct="1"/>
            <a:r>
              <a:rPr lang="en-US" sz="3600" b="1" smtClean="0"/>
              <a:t>Ghost-Hunting</a:t>
            </a:r>
          </a:p>
          <a:p>
            <a:pPr eaLnBrk="1" hangingPunct="1"/>
            <a:r>
              <a:rPr lang="en-US" sz="3600" b="1" smtClean="0"/>
              <a:t>Prophecy</a:t>
            </a:r>
          </a:p>
        </p:txBody>
      </p:sp>
      <p:pic>
        <p:nvPicPr>
          <p:cNvPr id="143362" name="Picture 3"/>
          <p:cNvPicPr>
            <a:picLocks noChangeAspect="1"/>
          </p:cNvPicPr>
          <p:nvPr/>
        </p:nvPicPr>
        <p:blipFill>
          <a:blip r:embed="rId2"/>
          <a:srcRect l="4262" r="34390" b="28557"/>
          <a:stretch>
            <a:fillRect/>
          </a:stretch>
        </p:blipFill>
        <p:spPr bwMode="auto">
          <a:xfrm>
            <a:off x="-36513" y="-4763"/>
            <a:ext cx="4303713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0"/>
            <a:ext cx="47625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1"/>
          <p:cNvPicPr>
            <a:picLocks noChangeAspect="1"/>
          </p:cNvPicPr>
          <p:nvPr/>
        </p:nvPicPr>
        <p:blipFill>
          <a:blip r:embed="rId2"/>
          <a:srcRect r="1765" b="8260"/>
          <a:stretch>
            <a:fillRect/>
          </a:stretch>
        </p:blipFill>
        <p:spPr bwMode="auto">
          <a:xfrm>
            <a:off x="1905000" y="0"/>
            <a:ext cx="5314950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3962" y="2286000"/>
            <a:ext cx="3505200" cy="4449763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Decoupled Cognition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Dualism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HADD (Hyperactive Agency Detection)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0"/>
            <a:ext cx="4800600" cy="687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Rectangle 1"/>
          <p:cNvSpPr/>
          <p:nvPr/>
        </p:nvSpPr>
        <p:spPr>
          <a:xfrm>
            <a:off x="4724400" y="762000"/>
            <a:ext cx="424432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Cognitive Mechanisms</a:t>
            </a:r>
            <a:endParaRPr 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/>
          <p:cNvPicPr>
            <a:picLocks noChangeAspect="1" noChangeArrowheads="1"/>
          </p:cNvPicPr>
          <p:nvPr/>
        </p:nvPicPr>
        <p:blipFill>
          <a:blip r:embed="rId2"/>
          <a:srcRect r="11208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01472" y="5257800"/>
            <a:ext cx="5867401" cy="1200329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Thought about another conversation while listening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/>
          <p:cNvPicPr>
            <a:picLocks noChangeAspect="1" noChangeArrowheads="1"/>
          </p:cNvPicPr>
          <p:nvPr/>
        </p:nvPicPr>
        <p:blipFill>
          <a:blip r:embed="rId2"/>
          <a:srcRect r="11208"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01472" y="5257800"/>
            <a:ext cx="6685128" cy="1200329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Ability to create complex interactions with unseen others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67118" y="228600"/>
            <a:ext cx="2895600" cy="4734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/>
          <p:cNvPicPr>
            <a:picLocks noChangeAspect="1" noChangeArrowheads="1"/>
          </p:cNvPicPr>
          <p:nvPr/>
        </p:nvPicPr>
        <p:blipFill>
          <a:blip r:embed="rId2"/>
          <a:srcRect t="10777"/>
          <a:stretch>
            <a:fillRect/>
          </a:stretch>
        </p:blipFill>
        <p:spPr bwMode="auto">
          <a:xfrm>
            <a:off x="-4763" y="0"/>
            <a:ext cx="9148763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5038" y="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23813" y="1676400"/>
            <a:ext cx="4524375" cy="3390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7925" y="1752600"/>
            <a:ext cx="6746875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170387" y="1752601"/>
            <a:ext cx="4762500" cy="3333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1666872" y="5334000"/>
            <a:ext cx="576952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½ of all 4-year-olds</a:t>
            </a:r>
            <a:endParaRPr lang="en-US" sz="4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4" descr="Night in Creationist Museum"/>
          <p:cNvPicPr>
            <a:picLocks noChangeAspect="1" noChangeArrowheads="1"/>
          </p:cNvPicPr>
          <p:nvPr/>
        </p:nvPicPr>
        <p:blipFill>
          <a:blip r:embed="rId2"/>
          <a:srcRect r="842" b="859"/>
          <a:stretch>
            <a:fillRect/>
          </a:stretch>
        </p:blipFill>
        <p:spPr bwMode="auto">
          <a:xfrm>
            <a:off x="1889125" y="55563"/>
            <a:ext cx="5027613" cy="649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Sarah Palin vs. The Lizards of Satan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b="1686"/>
          <a:stretch>
            <a:fillRect/>
          </a:stretch>
        </p:blipFill>
        <p:spPr bwMode="auto">
          <a:xfrm>
            <a:off x="1889125" y="0"/>
            <a:ext cx="5027613" cy="682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19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89464" y="304800"/>
            <a:ext cx="333456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Mind/Body</a:t>
            </a:r>
            <a:endParaRPr lang="en-US" sz="4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96" y="5029200"/>
            <a:ext cx="3858904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O</a:t>
            </a: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ther people’s intentions, beliefs, desires feelings</a:t>
            </a:r>
            <a:endParaRPr lang="en-US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7165" y="1135797"/>
            <a:ext cx="3081836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Hardwired Ability</a:t>
            </a:r>
            <a:endParaRPr lang="en-US" sz="4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91033" y="350967"/>
            <a:ext cx="35814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Natural to think of disembodied minds</a:t>
            </a:r>
            <a:endParaRPr lang="en-US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1200" y="4906089"/>
            <a:ext cx="335280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Don’t need physical presence to think about someone</a:t>
            </a:r>
            <a:endParaRPr lang="en-US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8025" y="0"/>
            <a:ext cx="4614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35591" y="538161"/>
            <a:ext cx="3810000" cy="5781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2"/>
          <p:cNvPicPr>
            <a:picLocks noChangeAspect="1" noChangeArrowheads="1"/>
          </p:cNvPicPr>
          <p:nvPr/>
        </p:nvPicPr>
        <p:blipFill>
          <a:blip r:embed="rId2"/>
          <a:srcRect l="7591" r="7545"/>
          <a:stretch>
            <a:fillRect/>
          </a:stretch>
        </p:blipFill>
        <p:spPr bwMode="auto">
          <a:xfrm>
            <a:off x="152400" y="533400"/>
            <a:ext cx="8763000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03746" y="5638800"/>
            <a:ext cx="85344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Patternicity</a:t>
            </a:r>
            <a:r>
              <a:rPr 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—tendency to find meaningful patterns in both meaningful &amp; meaningless noise 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/>
          <p:cNvPicPr>
            <a:picLocks noChangeAspect="1" noChangeArrowheads="1"/>
          </p:cNvPicPr>
          <p:nvPr/>
        </p:nvPicPr>
        <p:blipFill>
          <a:blip r:embed="rId2"/>
          <a:srcRect l="20024" r="5518"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787400"/>
            <a:ext cx="3505200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81000" y="4724400"/>
            <a:ext cx="72036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You hear a rustle in the grass …</a:t>
            </a:r>
            <a:endParaRPr lang="en-US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5204" y="5562600"/>
            <a:ext cx="712919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Wind? Dangerous Predator?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/>
          <p:cNvPicPr>
            <a:picLocks noChangeAspect="1" noChangeArrowheads="1"/>
          </p:cNvPicPr>
          <p:nvPr/>
        </p:nvPicPr>
        <p:blipFill>
          <a:blip r:embed="rId2"/>
          <a:srcRect l="20024" r="5518"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787400"/>
            <a:ext cx="3505200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372222" y="4495800"/>
            <a:ext cx="320472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TYPE I Error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7400" y="5238943"/>
            <a:ext cx="67056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Believe Dangerous Predator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when it’s just the Wind (low cost)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2"/>
          <p:cNvPicPr>
            <a:picLocks noChangeAspect="1" noChangeArrowheads="1"/>
          </p:cNvPicPr>
          <p:nvPr/>
        </p:nvPicPr>
        <p:blipFill>
          <a:blip r:embed="rId2"/>
          <a:srcRect l="20024" r="5518"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787400"/>
            <a:ext cx="3505200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300889" y="4495800"/>
            <a:ext cx="334739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TYPE II Error</a:t>
            </a:r>
            <a:endParaRPr lang="en-US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5238943"/>
            <a:ext cx="69342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Believe just the Wind when it’s a Dangerous Predator (lunch!)</a:t>
            </a:r>
            <a:endParaRPr lang="en-US" sz="32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787400"/>
            <a:ext cx="3676650" cy="36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2"/>
          <p:cNvPicPr>
            <a:picLocks noChangeAspect="1" noChangeArrowheads="1"/>
          </p:cNvPicPr>
          <p:nvPr/>
        </p:nvPicPr>
        <p:blipFill>
          <a:blip r:embed="rId2"/>
          <a:srcRect l="20024" r="5518"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6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787400"/>
            <a:ext cx="3505200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881992" y="4531057"/>
            <a:ext cx="257955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Default …</a:t>
            </a:r>
            <a:endParaRPr lang="en-US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00" y="5238943"/>
            <a:ext cx="60960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All patterns are real,                      All rustles are predators</a:t>
            </a:r>
            <a:endParaRPr lang="en-US" sz="32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5770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787400"/>
            <a:ext cx="3676650" cy="36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/>
          <p:cNvPicPr>
            <a:picLocks noChangeAspect="1" noChangeArrowheads="1"/>
          </p:cNvPicPr>
          <p:nvPr/>
        </p:nvPicPr>
        <p:blipFill>
          <a:blip r:embed="rId2"/>
          <a:srcRect l="20024" r="5518"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787400"/>
            <a:ext cx="3505200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219200" y="4531057"/>
            <a:ext cx="503054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Natural Selection …</a:t>
            </a:r>
            <a:endParaRPr lang="en-US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5238943"/>
            <a:ext cx="69342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We are decedents of most successful </a:t>
            </a:r>
            <a:r>
              <a:rPr lang="en-US" sz="3200" b="1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patternicity</a:t>
            </a:r>
            <a:r>
              <a:rPr lang="en-US" sz="32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 primates</a:t>
            </a:r>
            <a:endParaRPr lang="en-US" sz="32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5872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0" y="787400"/>
            <a:ext cx="3676650" cy="36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600200" y="816480"/>
            <a:ext cx="5715000" cy="4818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52563" y="566738"/>
            <a:ext cx="6238875" cy="5724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138" y="533400"/>
            <a:ext cx="7959725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292225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b="5428"/>
          <a:stretch/>
        </p:blipFill>
        <p:spPr bwMode="auto">
          <a:xfrm>
            <a:off x="1219200" y="95250"/>
            <a:ext cx="6534150" cy="6534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534150" cy="4093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r="11555"/>
          <a:stretch/>
        </p:blipFill>
        <p:spPr bwMode="auto">
          <a:xfrm>
            <a:off x="1905000" y="1212164"/>
            <a:ext cx="5223112" cy="4429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8938" y="152400"/>
            <a:ext cx="5715000" cy="656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r="1594" b="2009"/>
          <a:stretch/>
        </p:blipFill>
        <p:spPr bwMode="auto">
          <a:xfrm>
            <a:off x="953770" y="609600"/>
            <a:ext cx="7234887" cy="5613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71463"/>
            <a:ext cx="6096000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2"/>
          <p:cNvPicPr>
            <a:picLocks noChangeAspect="1" noChangeArrowheads="1"/>
          </p:cNvPicPr>
          <p:nvPr/>
        </p:nvPicPr>
        <p:blipFill>
          <a:blip r:embed="rId2"/>
          <a:srcRect r="2388"/>
          <a:stretch>
            <a:fillRect/>
          </a:stretch>
        </p:blipFill>
        <p:spPr bwMode="auto">
          <a:xfrm>
            <a:off x="2438400" y="1371600"/>
            <a:ext cx="3954463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27989" y="5715000"/>
            <a:ext cx="85972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Inferential reasoning—we fill in blanks</a:t>
            </a:r>
            <a:endParaRPr lang="en-US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8" y="152400"/>
            <a:ext cx="7620000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90600" y="5489875"/>
            <a:ext cx="7162800" cy="107721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Pattern-finding skills—find connections between unrelated events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288" y="152400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7888" y="1219200"/>
            <a:ext cx="4797425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Picture 3"/>
          <p:cNvPicPr>
            <a:picLocks noChangeAspect="1" noChangeArrowheads="1"/>
          </p:cNvPicPr>
          <p:nvPr/>
        </p:nvPicPr>
        <p:blipFill>
          <a:blip r:embed="rId2"/>
          <a:srcRect t="6430" b="8151"/>
          <a:stretch>
            <a:fillRect/>
          </a:stretch>
        </p:blipFill>
        <p:spPr bwMode="auto">
          <a:xfrm>
            <a:off x="0" y="0"/>
            <a:ext cx="5562600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562600" y="1524000"/>
            <a:ext cx="35814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Athletes notoriously superstitious</a:t>
            </a:r>
            <a:endParaRPr lang="en-US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04764" y="3810000"/>
            <a:ext cx="3359624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Batters fail  7 out of 10</a:t>
            </a:r>
            <a:endParaRPr lang="en-US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219200"/>
            <a:ext cx="4572000" cy="451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Rectangle 1"/>
          <p:cNvSpPr/>
          <p:nvPr/>
        </p:nvSpPr>
        <p:spPr>
          <a:xfrm>
            <a:off x="134824" y="326888"/>
            <a:ext cx="783740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+mn-lt"/>
                <a:ea typeface="+mn-ea"/>
                <a:cs typeface="+mn-cs"/>
              </a:rPr>
              <a:t>Over-Reading Determination</a:t>
            </a:r>
            <a:endParaRPr lang="en-US" sz="4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/>
            </a:extLst>
          </a:blip>
          <a:srcRect r="5858"/>
          <a:stretch/>
        </p:blipFill>
        <p:spPr bwMode="auto">
          <a:xfrm>
            <a:off x="0" y="304800"/>
            <a:ext cx="9213383" cy="617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sp>
        <p:nvSpPr>
          <p:cNvPr id="2" name="Rectangle 1"/>
          <p:cNvSpPr/>
          <p:nvPr/>
        </p:nvSpPr>
        <p:spPr>
          <a:xfrm>
            <a:off x="23884" y="2438400"/>
            <a:ext cx="4858287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Children spontaneously adopt concept of god &amp; 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c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reated 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w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orld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6200" y="1947863"/>
            <a:ext cx="8915400" cy="2772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sp>
        <p:nvSpPr>
          <p:cNvPr id="2" name="Rectangle 1"/>
          <p:cNvSpPr/>
          <p:nvPr/>
        </p:nvSpPr>
        <p:spPr>
          <a:xfrm>
            <a:off x="472532" y="990600"/>
            <a:ext cx="812273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Belief comes naturally &amp; quickly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="http://schemas.openxmlformats.org/drawingml/2006/main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99FF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="http://schemas.openxmlformats.org/drawingml/2006/main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99FF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193</Words>
  <Application>Microsoft Office PowerPoint</Application>
  <PresentationFormat>On-screen Show (4:3)</PresentationFormat>
  <Paragraphs>35</Paragraphs>
  <Slides>128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2" baseType="lpstr">
      <vt:lpstr>Calibri</vt:lpstr>
      <vt:lpstr>ＭＳ Ｐゴシック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St. Edward's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Anondah Saide</cp:lastModifiedBy>
  <cp:revision>100</cp:revision>
  <dcterms:created xsi:type="dcterms:W3CDTF">2012-01-29T19:38:02Z</dcterms:created>
  <dcterms:modified xsi:type="dcterms:W3CDTF">2012-06-08T01:41:51Z</dcterms:modified>
</cp:coreProperties>
</file>