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4728" r:id="rId1"/>
  </p:sldMasterIdLst>
  <p:notesMasterIdLst>
    <p:notesMasterId r:id="rId12"/>
  </p:notesMasterIdLst>
  <p:sldIdLst>
    <p:sldId id="256" r:id="rId2"/>
    <p:sldId id="257" r:id="rId3"/>
    <p:sldId id="264" r:id="rId4"/>
    <p:sldId id="258" r:id="rId5"/>
    <p:sldId id="265" r:id="rId6"/>
    <p:sldId id="266" r:id="rId7"/>
    <p:sldId id="261" r:id="rId8"/>
    <p:sldId id="259" r:id="rId9"/>
    <p:sldId id="262" r:id="rId10"/>
    <p:sldId id="267"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1pPr>
    <a:lvl2pPr marL="457200"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2pPr>
    <a:lvl3pPr marL="914400"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3pPr>
    <a:lvl4pPr marL="1371600"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4pPr>
    <a:lvl5pPr marL="1828800"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5pPr>
    <a:lvl6pPr marL="22860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6pPr>
    <a:lvl7pPr marL="27432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7pPr>
    <a:lvl8pPr marL="32004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8pPr>
    <a:lvl9pPr marL="36576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0" d="100"/>
          <a:sy n="110" d="100"/>
        </p:scale>
        <p:origin x="-31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86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fld id="{49410384-27D7-4771-92E0-E33C762AA352}" type="datetime1">
              <a:rPr lang="en-US"/>
              <a:pPr/>
              <a:t>6/18/12</a:t>
            </a:fld>
            <a:endParaRPr lang="en-US"/>
          </a:p>
        </p:txBody>
      </p:sp>
      <p:sp>
        <p:nvSpPr>
          <p:cNvPr id="28676" name="Placeholder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6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86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519DD0BE-3096-444A-B8A4-24C67FEBBB9E}"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Calibri" pitchFamily="-72" charset="0"/>
        <a:ea typeface="ＭＳ Ｐゴシック" pitchFamily="-72" charset="-128"/>
        <a:cs typeface="ＭＳ Ｐゴシック" pitchFamily="-72" charset="-128"/>
      </a:defRPr>
    </a:lvl1pPr>
    <a:lvl2pPr marL="457200" algn="l" defTabSz="457200" rtl="0" fontAlgn="base">
      <a:spcBef>
        <a:spcPct val="30000"/>
      </a:spcBef>
      <a:spcAft>
        <a:spcPct val="0"/>
      </a:spcAft>
      <a:defRPr sz="1200" kern="1200">
        <a:solidFill>
          <a:schemeClr val="tx1"/>
        </a:solidFill>
        <a:latin typeface="Calibri" pitchFamily="-72" charset="0"/>
        <a:ea typeface="ＭＳ Ｐゴシック" pitchFamily="-72" charset="-128"/>
        <a:cs typeface="+mn-cs"/>
      </a:defRPr>
    </a:lvl2pPr>
    <a:lvl3pPr marL="914400" algn="l" defTabSz="457200" rtl="0" fontAlgn="base">
      <a:spcBef>
        <a:spcPct val="30000"/>
      </a:spcBef>
      <a:spcAft>
        <a:spcPct val="0"/>
      </a:spcAft>
      <a:defRPr sz="1200" kern="1200">
        <a:solidFill>
          <a:schemeClr val="tx1"/>
        </a:solidFill>
        <a:latin typeface="Calibri" pitchFamily="-72" charset="0"/>
        <a:ea typeface="ＭＳ Ｐゴシック" pitchFamily="-72" charset="-128"/>
        <a:cs typeface="+mn-cs"/>
      </a:defRPr>
    </a:lvl3pPr>
    <a:lvl4pPr marL="1371600" algn="l" defTabSz="457200" rtl="0" fontAlgn="base">
      <a:spcBef>
        <a:spcPct val="30000"/>
      </a:spcBef>
      <a:spcAft>
        <a:spcPct val="0"/>
      </a:spcAft>
      <a:defRPr sz="1200" kern="1200">
        <a:solidFill>
          <a:schemeClr val="tx1"/>
        </a:solidFill>
        <a:latin typeface="Calibri" pitchFamily="-72" charset="0"/>
        <a:ea typeface="ＭＳ Ｐゴシック" pitchFamily="-72" charset="-128"/>
        <a:cs typeface="+mn-cs"/>
      </a:defRPr>
    </a:lvl4pPr>
    <a:lvl5pPr marL="1828800" algn="l" defTabSz="457200" rtl="0" fontAlgn="base">
      <a:spcBef>
        <a:spcPct val="30000"/>
      </a:spcBef>
      <a:spcAft>
        <a:spcPct val="0"/>
      </a:spcAft>
      <a:defRPr sz="1200" kern="1200">
        <a:solidFill>
          <a:schemeClr val="tx1"/>
        </a:solidFill>
        <a:latin typeface="Calibri" pitchFamily="-72" charset="0"/>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Placeholder 2"/>
          <p:cNvSpPr>
            <a:spLocks noChangeArrowheads="1" noTextEdit="1"/>
          </p:cNvSpPr>
          <p:nvPr>
            <p:ph type="sldImg"/>
          </p:nvPr>
        </p:nvSpPr>
        <p:spPr>
          <a:ln/>
        </p:spPr>
      </p:sp>
      <p:sp>
        <p:nvSpPr>
          <p:cNvPr id="29699" name="Placeholder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pic>
        <p:nvPicPr>
          <p:cNvPr id="4" name="Picture 7" descr="horizon.png"/>
          <p:cNvPicPr>
            <a:picLocks noChangeAspect="1"/>
          </p:cNvPicPr>
          <p:nvPr/>
        </p:nvPicPr>
        <p:blipFill>
          <a:blip r:embed="rId2"/>
          <a:srcRect t="33333"/>
          <a:stretch>
            <a:fillRect/>
          </a:stretch>
        </p:blipFill>
        <p:spPr bwMode="auto">
          <a:xfrm>
            <a:off x="0" y="0"/>
            <a:ext cx="9144000" cy="4572000"/>
          </a:xfrm>
          <a:prstGeom prst="rect">
            <a:avLst/>
          </a:prstGeom>
          <a:noFill/>
          <a:ln w="9525">
            <a:noFill/>
            <a:miter lim="800000"/>
            <a:headEnd/>
            <a:tailEnd/>
          </a:ln>
        </p:spPr>
      </p:pic>
      <p:sp>
        <p:nvSpPr>
          <p:cNvPr id="3" name="Subtitle 2"/>
          <p:cNvSpPr>
            <a:spLocks noGrp="1"/>
          </p:cNvSpPr>
          <p:nvPr>
            <p:ph type="subTitle" idx="1"/>
          </p:nvPr>
        </p:nvSpPr>
        <p:spPr>
          <a:xfrm>
            <a:off x="1219200" y="3886200"/>
            <a:ext cx="6400800" cy="1752600"/>
          </a:xfrm>
        </p:spPr>
        <p:txBody>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744988F7-399B-493D-8B5C-3ED1DB41B163}" type="datetime1">
              <a:rPr lang="en-US"/>
              <a:pPr>
                <a:defRPr/>
              </a:pPr>
              <a:t>6/18/12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AB05E27-E11D-4977-8DFF-43E11D484C3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0A4136-CB58-4160-B815-DC6D158274FD}" type="datetime1">
              <a:rPr lang="en-US"/>
              <a:pPr>
                <a:defRPr/>
              </a:pPr>
              <a:t>6/18/12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941E595-C527-4FD7-A1FA-F017B8A52D61}"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BFC9E2F-E992-409A-9380-78873AB6DB41}" type="datetime1">
              <a:rPr lang="en-US"/>
              <a:pPr>
                <a:defRPr/>
              </a:pPr>
              <a:t>6/18/12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E5CAD32-FBC5-45F0-AC67-1C9DA96244A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4"/>
          </p:nvPr>
        </p:nvSpPr>
        <p:spPr/>
        <p:txBody>
          <a:bodyPr/>
          <a:lstStyle>
            <a:lvl1pPr>
              <a:defRPr/>
            </a:lvl1pPr>
          </a:lstStyle>
          <a:p>
            <a:pPr>
              <a:defRPr/>
            </a:pPr>
            <a:fld id="{AAFD1A37-3DE4-4BB5-B743-71EA1135E628}" type="datetime1">
              <a:rPr lang="en-US"/>
              <a:pPr>
                <a:defRPr/>
              </a:pPr>
              <a:t>6/18/12</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fld id="{040B5701-E398-4189-8A1C-1F059BA9F82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4B21F27-4F25-4FF6-8EB5-8A750B69A1E1}" type="datetime1">
              <a:rPr lang="en-US"/>
              <a:pPr>
                <a:defRPr/>
              </a:pPr>
              <a:t>6/18/12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22875F-DAB8-42A9-9937-E83DBE9BEE0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3"/>
          <p:cNvSpPr>
            <a:spLocks noGrp="1"/>
          </p:cNvSpPr>
          <p:nvPr>
            <p:ph type="dt" sz="half" idx="15"/>
          </p:nvPr>
        </p:nvSpPr>
        <p:spPr/>
        <p:txBody>
          <a:bodyPr/>
          <a:lstStyle>
            <a:lvl1pPr>
              <a:defRPr/>
            </a:lvl1pPr>
          </a:lstStyle>
          <a:p>
            <a:pPr>
              <a:defRPr/>
            </a:pPr>
            <a:fld id="{DC0CE0D4-A1FE-4031-AF1E-B6C4BE8CC0DC}" type="datetime1">
              <a:rPr lang="en-US"/>
              <a:pPr>
                <a:defRPr/>
              </a:pPr>
              <a:t>6/18/12</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50EEC098-DB7B-4D3B-9978-BFFCCDEDD73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3"/>
          <p:cNvSpPr>
            <a:spLocks noGrp="1"/>
          </p:cNvSpPr>
          <p:nvPr>
            <p:ph type="dt" sz="half" idx="15"/>
          </p:nvPr>
        </p:nvSpPr>
        <p:spPr/>
        <p:txBody>
          <a:bodyPr/>
          <a:lstStyle>
            <a:lvl1pPr>
              <a:defRPr/>
            </a:lvl1pPr>
          </a:lstStyle>
          <a:p>
            <a:pPr>
              <a:defRPr/>
            </a:pPr>
            <a:fld id="{010DCA8B-372B-4702-8BDD-D86E709C5BE3}" type="datetime1">
              <a:rPr lang="en-US"/>
              <a:pPr>
                <a:defRPr/>
              </a:pPr>
              <a:t>6/18/12</a:t>
            </a:fld>
            <a:endParaRPr lang="en-US" dirty="0"/>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pPr>
              <a:defRPr/>
            </a:pPr>
            <a:fld id="{85AE94AB-3F4C-427B-BC04-E18F0B6F856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54D07424-1E7D-4D3B-8FFE-C73DDF9F83C7}" type="datetime1">
              <a:rPr lang="en-US"/>
              <a:pPr>
                <a:defRPr/>
              </a:pPr>
              <a:t>6/18/12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2402098-1B5F-434E-B531-6C9C38DDF59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46E8EAD-4080-4D46-8BB0-1E2B1F330586}" type="datetime1">
              <a:rPr lang="en-US"/>
              <a:pPr>
                <a:defRPr/>
              </a:pPr>
              <a:t>6/18/12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33F103D-D3A8-41D5-9F13-A5EA16DF6FD5}"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pPr>
              <a:defRPr/>
            </a:pPr>
            <a:fld id="{60A258F5-8E1A-4486-A65D-93E4C5ABB6E1}" type="datetime1">
              <a:rPr lang="en-US"/>
              <a:pPr>
                <a:defRPr/>
              </a:pPr>
              <a:t>6/18/12</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92288A96-1B79-4E28-B9A7-89F9278CAA9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pic>
        <p:nvPicPr>
          <p:cNvPr id="5" name="Picture 7" descr="horizon.pn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609600" y="1447800"/>
            <a:ext cx="2971800" cy="1097280"/>
          </a:xfrm>
        </p:spPr>
        <p:txBody>
          <a:bodyPr/>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609600" y="2547890"/>
            <a:ext cx="2971800" cy="2405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EC31D8C1-C693-4FDB-9F7D-FFB9CA348C58}" type="datetime1">
              <a:rPr lang="en-US"/>
              <a:pPr>
                <a:defRPr/>
              </a:pPr>
              <a:t>6/18/12</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26AD722-EC98-46B1-914A-FA2C21A8A43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pic>
        <p:nvPicPr>
          <p:cNvPr id="1026" name="Picture 6" descr="horizon.png"/>
          <p:cNvPicPr>
            <a:picLocks noChangeAspect="1"/>
          </p:cNvPicPr>
          <p:nvPr/>
        </p:nvPicPr>
        <p:blipFill>
          <a:blip r:embed="rId13"/>
          <a:srcRect/>
          <a:stretch>
            <a:fillRect/>
          </a:stretch>
        </p:blipFill>
        <p:spPr bwMode="auto">
          <a:xfrm>
            <a:off x="0" y="0"/>
            <a:ext cx="9144000" cy="6858000"/>
          </a:xfrm>
          <a:prstGeom prst="rect">
            <a:avLst/>
          </a:prstGeom>
          <a:noFill/>
          <a:ln w="9525">
            <a:noFill/>
            <a:miter lim="800000"/>
            <a:headEnd/>
            <a:tailEnd/>
          </a:ln>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fontAlgn="auto">
              <a:spcBef>
                <a:spcPts val="0"/>
              </a:spcBef>
              <a:spcAft>
                <a:spcPts val="0"/>
              </a:spcAft>
              <a:defRPr sz="1000" strike="noStrike" spc="60" baseline="0" smtClean="0">
                <a:solidFill>
                  <a:schemeClr val="tx1"/>
                </a:solidFill>
                <a:latin typeface="+mn-lt"/>
                <a:ea typeface="+mn-ea"/>
                <a:cs typeface="+mn-cs"/>
              </a:defRPr>
            </a:lvl1pPr>
          </a:lstStyle>
          <a:p>
            <a:pPr>
              <a:defRPr/>
            </a:pPr>
            <a:fld id="{7F6AC6E3-FAE2-469B-AE91-5380E4FDF62F}" type="datetime1">
              <a:rPr lang="en-US"/>
              <a:pPr>
                <a:defRPr/>
              </a:pPr>
              <a:t>6/18/12</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fontAlgn="auto">
              <a:spcBef>
                <a:spcPts val="0"/>
              </a:spcBef>
              <a:spcAft>
                <a:spcPts val="0"/>
              </a:spcAft>
              <a:defRPr sz="1000" cap="all" spc="60" baseline="0" dirty="0">
                <a:solidFill>
                  <a:schemeClr val="tx1"/>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fontAlgn="auto">
              <a:spcBef>
                <a:spcPts val="0"/>
              </a:spcBef>
              <a:spcAft>
                <a:spcPts val="0"/>
              </a:spcAft>
              <a:defRPr sz="1100" baseline="0" smtClean="0">
                <a:solidFill>
                  <a:schemeClr val="tx1"/>
                </a:solidFill>
                <a:latin typeface="+mn-lt"/>
                <a:ea typeface="+mn-ea"/>
                <a:cs typeface="+mn-cs"/>
              </a:defRPr>
            </a:lvl1pPr>
          </a:lstStyle>
          <a:p>
            <a:pPr>
              <a:defRPr/>
            </a:pPr>
            <a:fld id="{FD344B68-FDB6-4E43-848E-17601A1A09A3}"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4740" r:id="rId1"/>
    <p:sldLayoutId id="2147484739" r:id="rId2"/>
    <p:sldLayoutId id="2147484741" r:id="rId3"/>
    <p:sldLayoutId id="2147484738" r:id="rId4"/>
    <p:sldLayoutId id="2147484737" r:id="rId5"/>
    <p:sldLayoutId id="2147484736" r:id="rId6"/>
    <p:sldLayoutId id="2147484735" r:id="rId7"/>
    <p:sldLayoutId id="2147484734" r:id="rId8"/>
    <p:sldLayoutId id="2147484742" r:id="rId9"/>
    <p:sldLayoutId id="2147484733" r:id="rId10"/>
    <p:sldLayoutId id="2147484732" r:id="rId11"/>
  </p:sldLayoutIdLst>
  <p:hf sldNum="0" hdr="0" ftr="0" dt="0"/>
  <p:txStyles>
    <p:titleStyle>
      <a:lvl1pPr algn="l" rtl="0" fontAlgn="base">
        <a:spcBef>
          <a:spcPct val="0"/>
        </a:spcBef>
        <a:spcAft>
          <a:spcPct val="0"/>
        </a:spcAft>
        <a:defRPr sz="3000" kern="1200" cap="all" spc="50">
          <a:solidFill>
            <a:schemeClr val="tx1"/>
          </a:solidFill>
          <a:latin typeface="+mj-lt"/>
          <a:ea typeface="ＭＳ Ｐゴシック" pitchFamily="-72" charset="-128"/>
          <a:cs typeface="ＭＳ Ｐゴシック" pitchFamily="-72" charset="-128"/>
        </a:defRPr>
      </a:lvl1pPr>
      <a:lvl2pPr algn="l" rtl="0" fontAlgn="base">
        <a:spcBef>
          <a:spcPct val="0"/>
        </a:spcBef>
        <a:spcAft>
          <a:spcPct val="0"/>
        </a:spcAft>
        <a:defRPr sz="3000">
          <a:solidFill>
            <a:schemeClr val="tx1"/>
          </a:solidFill>
          <a:latin typeface="Arial Narrow" pitchFamily="-72" charset="0"/>
          <a:ea typeface="ＭＳ Ｐゴシック" pitchFamily="-72" charset="-128"/>
          <a:cs typeface="ＭＳ Ｐゴシック" pitchFamily="-72" charset="-128"/>
        </a:defRPr>
      </a:lvl2pPr>
      <a:lvl3pPr algn="l" rtl="0" fontAlgn="base">
        <a:spcBef>
          <a:spcPct val="0"/>
        </a:spcBef>
        <a:spcAft>
          <a:spcPct val="0"/>
        </a:spcAft>
        <a:defRPr sz="3000">
          <a:solidFill>
            <a:schemeClr val="tx1"/>
          </a:solidFill>
          <a:latin typeface="Arial Narrow" pitchFamily="-72" charset="0"/>
          <a:ea typeface="ＭＳ Ｐゴシック" pitchFamily="-72" charset="-128"/>
          <a:cs typeface="ＭＳ Ｐゴシック" pitchFamily="-72" charset="-128"/>
        </a:defRPr>
      </a:lvl3pPr>
      <a:lvl4pPr algn="l" rtl="0" fontAlgn="base">
        <a:spcBef>
          <a:spcPct val="0"/>
        </a:spcBef>
        <a:spcAft>
          <a:spcPct val="0"/>
        </a:spcAft>
        <a:defRPr sz="3000">
          <a:solidFill>
            <a:schemeClr val="tx1"/>
          </a:solidFill>
          <a:latin typeface="Arial Narrow" pitchFamily="-72" charset="0"/>
          <a:ea typeface="ＭＳ Ｐゴシック" pitchFamily="-72" charset="-128"/>
          <a:cs typeface="ＭＳ Ｐゴシック" pitchFamily="-72" charset="-128"/>
        </a:defRPr>
      </a:lvl4pPr>
      <a:lvl5pPr algn="l" rtl="0" fontAlgn="base">
        <a:spcBef>
          <a:spcPct val="0"/>
        </a:spcBef>
        <a:spcAft>
          <a:spcPct val="0"/>
        </a:spcAft>
        <a:defRPr sz="3000">
          <a:solidFill>
            <a:schemeClr val="tx1"/>
          </a:solidFill>
          <a:latin typeface="Arial Narrow" pitchFamily="-72" charset="0"/>
          <a:ea typeface="ＭＳ Ｐゴシック" pitchFamily="-72" charset="-128"/>
          <a:cs typeface="ＭＳ Ｐゴシック" pitchFamily="-72" charset="-128"/>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rtl="0" fontAlgn="base">
        <a:spcBef>
          <a:spcPct val="20000"/>
        </a:spcBef>
        <a:spcAft>
          <a:spcPts val="600"/>
        </a:spcAft>
        <a:buClr>
          <a:schemeClr val="tx2"/>
        </a:buClr>
        <a:buFont typeface="Arial" pitchFamily="-72" charset="0"/>
        <a:buChar char="•"/>
        <a:defRPr sz="1700" kern="1200" spc="30">
          <a:solidFill>
            <a:schemeClr val="tx1"/>
          </a:solidFill>
          <a:latin typeface="+mn-lt"/>
          <a:ea typeface="ＭＳ Ｐゴシック" pitchFamily="-72" charset="-128"/>
          <a:cs typeface="ＭＳ Ｐゴシック" pitchFamily="-72" charset="-128"/>
        </a:defRPr>
      </a:lvl1pPr>
      <a:lvl2pPr marL="742950" indent="-285750" algn="l" rtl="0" fontAlgn="base">
        <a:spcBef>
          <a:spcPct val="20000"/>
        </a:spcBef>
        <a:spcAft>
          <a:spcPts val="600"/>
        </a:spcAft>
        <a:buClr>
          <a:schemeClr val="tx2"/>
        </a:buClr>
        <a:buFont typeface="Arial" pitchFamily="-72" charset="0"/>
        <a:buChar char="•"/>
        <a:defRPr sz="1700" kern="1200" spc="30">
          <a:solidFill>
            <a:schemeClr val="tx1"/>
          </a:solidFill>
          <a:latin typeface="+mn-lt"/>
          <a:ea typeface="ＭＳ Ｐゴシック" pitchFamily="-72" charset="-128"/>
          <a:cs typeface="+mn-cs"/>
        </a:defRPr>
      </a:lvl2pPr>
      <a:lvl3pPr marL="1143000" indent="-228600" algn="l" rtl="0" fontAlgn="base">
        <a:spcBef>
          <a:spcPct val="20000"/>
        </a:spcBef>
        <a:spcAft>
          <a:spcPts val="600"/>
        </a:spcAft>
        <a:buClr>
          <a:schemeClr val="tx2"/>
        </a:buClr>
        <a:buFont typeface="Arial" pitchFamily="-72" charset="0"/>
        <a:buChar char="•"/>
        <a:defRPr sz="1700" kern="1200" spc="30">
          <a:solidFill>
            <a:schemeClr val="tx1"/>
          </a:solidFill>
          <a:latin typeface="+mn-lt"/>
          <a:ea typeface="ＭＳ Ｐゴシック" pitchFamily="-72" charset="-128"/>
          <a:cs typeface="+mn-cs"/>
        </a:defRPr>
      </a:lvl3pPr>
      <a:lvl4pPr marL="1600200" indent="-228600" algn="l" rtl="0" fontAlgn="base">
        <a:spcBef>
          <a:spcPct val="20000"/>
        </a:spcBef>
        <a:spcAft>
          <a:spcPts val="600"/>
        </a:spcAft>
        <a:buClr>
          <a:schemeClr val="tx2"/>
        </a:buClr>
        <a:buFont typeface="Arial" pitchFamily="-72" charset="0"/>
        <a:buChar char="•"/>
        <a:defRPr sz="1700" kern="1200" spc="30">
          <a:solidFill>
            <a:schemeClr val="tx1"/>
          </a:solidFill>
          <a:latin typeface="+mn-lt"/>
          <a:ea typeface="ＭＳ Ｐゴシック" pitchFamily="-72" charset="-128"/>
          <a:cs typeface="+mn-cs"/>
        </a:defRPr>
      </a:lvl4pPr>
      <a:lvl5pPr marL="2057400" indent="-228600" algn="l" rtl="0" fontAlgn="base">
        <a:spcBef>
          <a:spcPct val="20000"/>
        </a:spcBef>
        <a:spcAft>
          <a:spcPts val="600"/>
        </a:spcAft>
        <a:buClr>
          <a:schemeClr val="tx2"/>
        </a:buClr>
        <a:buFont typeface="Arial" pitchFamily="-72" charset="0"/>
        <a:buChar char="•"/>
        <a:defRPr sz="1700" kern="1200" spc="30">
          <a:solidFill>
            <a:schemeClr val="tx1"/>
          </a:solidFill>
          <a:latin typeface="+mn-lt"/>
          <a:ea typeface="ＭＳ Ｐゴシック" pitchFamily="-72" charset="-128"/>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92500" lnSpcReduction="20000"/>
          </a:bodyPr>
          <a:lstStyle/>
          <a:p>
            <a:pPr fontAlgn="auto">
              <a:buFont typeface="Arial" pitchFamily="34" charset="0"/>
              <a:buNone/>
              <a:defRPr/>
            </a:pPr>
            <a:r>
              <a:rPr lang="en-US" dirty="0">
                <a:ea typeface="+mn-ea"/>
                <a:cs typeface="+mn-cs"/>
              </a:rPr>
              <a:t>Charles DeLoach</a:t>
            </a:r>
          </a:p>
          <a:p>
            <a:pPr fontAlgn="auto">
              <a:buFont typeface="Arial" pitchFamily="34" charset="0"/>
              <a:buNone/>
              <a:defRPr/>
            </a:pPr>
            <a:r>
              <a:rPr lang="en-US" dirty="0" err="1">
                <a:ea typeface="+mn-ea"/>
                <a:cs typeface="+mn-cs"/>
              </a:rPr>
              <a:t>Paarth</a:t>
            </a:r>
            <a:r>
              <a:rPr lang="en-US" dirty="0">
                <a:ea typeface="+mn-ea"/>
                <a:cs typeface="+mn-cs"/>
              </a:rPr>
              <a:t> </a:t>
            </a:r>
            <a:r>
              <a:rPr lang="en-US" dirty="0" err="1">
                <a:ea typeface="+mn-ea"/>
                <a:cs typeface="+mn-cs"/>
              </a:rPr>
              <a:t>Trivedi</a:t>
            </a:r>
            <a:endParaRPr lang="en-US" dirty="0">
              <a:ea typeface="+mn-ea"/>
              <a:cs typeface="+mn-cs"/>
            </a:endParaRPr>
          </a:p>
          <a:p>
            <a:pPr fontAlgn="auto">
              <a:buFont typeface="Arial" pitchFamily="34" charset="0"/>
              <a:buNone/>
              <a:defRPr/>
            </a:pPr>
            <a:r>
              <a:rPr lang="en-US" dirty="0">
                <a:ea typeface="+mn-ea"/>
                <a:cs typeface="+mn-cs"/>
              </a:rPr>
              <a:t>Eli Goodman </a:t>
            </a:r>
          </a:p>
          <a:p>
            <a:pPr fontAlgn="auto">
              <a:buFont typeface="Arial" pitchFamily="34" charset="0"/>
              <a:buNone/>
              <a:defRPr/>
            </a:pPr>
            <a:r>
              <a:rPr lang="en-US" dirty="0">
                <a:ea typeface="+mn-ea"/>
                <a:cs typeface="+mn-cs"/>
              </a:rPr>
              <a:t>Brady </a:t>
            </a:r>
            <a:r>
              <a:rPr lang="en-US" dirty="0" err="1">
                <a:ea typeface="+mn-ea"/>
                <a:cs typeface="+mn-cs"/>
              </a:rPr>
              <a:t>Serwitz</a:t>
            </a:r>
            <a:endParaRPr lang="en-US" dirty="0">
              <a:ea typeface="+mn-ea"/>
              <a:cs typeface="+mn-cs"/>
            </a:endParaRPr>
          </a:p>
          <a:p>
            <a:pPr fontAlgn="auto">
              <a:buFont typeface="Arial" pitchFamily="34" charset="0"/>
              <a:buNone/>
              <a:defRPr/>
            </a:pPr>
            <a:r>
              <a:rPr lang="en-US" dirty="0">
                <a:ea typeface="+mn-ea"/>
                <a:cs typeface="+mn-cs"/>
              </a:rPr>
              <a:t>Sara Owens</a:t>
            </a:r>
          </a:p>
          <a:p>
            <a:pPr fontAlgn="auto">
              <a:buFont typeface="Arial" pitchFamily="34" charset="0"/>
              <a:buNone/>
              <a:defRPr/>
            </a:pPr>
            <a:endParaRPr lang="en-US" dirty="0">
              <a:ea typeface="+mn-ea"/>
              <a:cs typeface="+mn-cs"/>
            </a:endParaRPr>
          </a:p>
        </p:txBody>
      </p:sp>
      <p:sp>
        <p:nvSpPr>
          <p:cNvPr id="3" name="Title 2"/>
          <p:cNvSpPr>
            <a:spLocks noGrp="1"/>
          </p:cNvSpPr>
          <p:nvPr>
            <p:ph type="ctrTitle"/>
          </p:nvPr>
        </p:nvSpPr>
        <p:spPr>
          <a:xfrm>
            <a:off x="685800" y="2008188"/>
            <a:ext cx="7772400" cy="1470025"/>
          </a:xfrm>
        </p:spPr>
        <p:txBody>
          <a:bodyPr wrap="square" numCol="1" compatLnSpc="1">
            <a:prstTxWarp prst="textNoShape">
              <a:avLst/>
            </a:prstTxWarp>
          </a:bodyPr>
          <a:lstStyle/>
          <a:p>
            <a:r>
              <a:rPr lang="en-US" sz="3600" cap="none" smtClean="0"/>
              <a:t>DOES SUPERSTITIOUS BEHAVIOR </a:t>
            </a:r>
            <a:br>
              <a:rPr lang="en-US" sz="3600" cap="none" smtClean="0"/>
            </a:br>
            <a:r>
              <a:rPr lang="en-US" sz="3600" cap="none" smtClean="0"/>
              <a:t>EFFECT YOUR LUCK?</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Trials for umbrella indoors </a:t>
            </a:r>
            <a:endParaRPr lang="en-US" dirty="0">
              <a:ea typeface="+mj-ea"/>
              <a:cs typeface="+mj-cs"/>
            </a:endParaRPr>
          </a:p>
        </p:txBody>
      </p:sp>
      <p:pic>
        <p:nvPicPr>
          <p:cNvPr id="22530" name="Content Placeholder 3" descr="Umbrella table.tiff"/>
          <p:cNvPicPr>
            <a:picLocks noGrp="1" noChangeAspect="1"/>
          </p:cNvPicPr>
          <p:nvPr>
            <p:ph sz="quarter" idx="13"/>
          </p:nvPr>
        </p:nvPicPr>
        <p:blipFill>
          <a:blip r:embed="rId2"/>
          <a:srcRect l="1796" t="1176" b="-841"/>
          <a:stretch>
            <a:fillRect/>
          </a:stretch>
        </p:blipFill>
        <p:spPr bwMode="auto">
          <a:xfrm>
            <a:off x="2222500" y="1617663"/>
            <a:ext cx="6616700" cy="5100637"/>
          </a:xfrm>
        </p:spPr>
      </p:pic>
      <p:sp>
        <p:nvSpPr>
          <p:cNvPr id="22531" name="TextBox 4"/>
          <p:cNvSpPr txBox="1">
            <a:spLocks noChangeArrowheads="1"/>
          </p:cNvSpPr>
          <p:nvPr/>
        </p:nvSpPr>
        <p:spPr bwMode="auto">
          <a:xfrm>
            <a:off x="200025" y="2071688"/>
            <a:ext cx="1654175" cy="3416300"/>
          </a:xfrm>
          <a:prstGeom prst="rect">
            <a:avLst/>
          </a:prstGeom>
          <a:noFill/>
          <a:ln w="9525">
            <a:noFill/>
            <a:miter lim="800000"/>
            <a:headEnd/>
            <a:tailEnd/>
          </a:ln>
        </p:spPr>
        <p:txBody>
          <a:bodyPr>
            <a:prstTxWarp prst="textNoShape">
              <a:avLst/>
            </a:prstTxWarp>
            <a:spAutoFit/>
          </a:bodyPr>
          <a:lstStyle/>
          <a:p>
            <a:r>
              <a:rPr lang="en-US">
                <a:latin typeface="Arial Narrow" pitchFamily="-72" charset="0"/>
              </a:rPr>
              <a:t>Before : 8</a:t>
            </a:r>
          </a:p>
          <a:p>
            <a:endParaRPr lang="en-US">
              <a:latin typeface="Arial Narrow" pitchFamily="-72" charset="0"/>
            </a:endParaRPr>
          </a:p>
          <a:p>
            <a:r>
              <a:rPr lang="en-US">
                <a:latin typeface="Arial Narrow" pitchFamily="-72" charset="0"/>
              </a:rPr>
              <a:t>After: 9</a:t>
            </a:r>
          </a:p>
          <a:p>
            <a:endParaRPr lang="en-US">
              <a:latin typeface="Arial Narrow" pitchFamily="-72" charset="0"/>
            </a:endParaRPr>
          </a:p>
          <a:p>
            <a:r>
              <a:rPr lang="en-US">
                <a:latin typeface="Arial Narrow" pitchFamily="-72" charset="0"/>
              </a:rPr>
              <a:t>Conclusion: The umbrella had no effect on his luck</a:t>
            </a:r>
          </a:p>
          <a:p>
            <a:endParaRPr lang="en-US">
              <a:latin typeface="Arial Narrow" pitchFamily="-72" charset="0"/>
            </a:endParaRPr>
          </a:p>
          <a:p>
            <a:r>
              <a:rPr lang="en-US">
                <a:latin typeface="Arial Narrow" pitchFamily="-72" charset="0"/>
              </a:rPr>
              <a:t>He actually did better after the umbrella was opened</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cap="none" dirty="0" smtClean="0">
                <a:latin typeface="Helvetica"/>
                <a:ea typeface="+mj-ea"/>
                <a:cs typeface="Helvetica"/>
              </a:rPr>
              <a:t>What We’re Testing</a:t>
            </a:r>
            <a:endParaRPr lang="en-US" cap="none" dirty="0">
              <a:latin typeface="Helvetica"/>
              <a:ea typeface="+mj-ea"/>
              <a:cs typeface="Helvetica"/>
            </a:endParaRPr>
          </a:p>
        </p:txBody>
      </p:sp>
      <p:sp>
        <p:nvSpPr>
          <p:cNvPr id="3" name="Content Placeholder 2"/>
          <p:cNvSpPr>
            <a:spLocks noGrp="1"/>
          </p:cNvSpPr>
          <p:nvPr>
            <p:ph sz="quarter" idx="13"/>
          </p:nvPr>
        </p:nvSpPr>
        <p:spPr/>
        <p:txBody>
          <a:bodyPr/>
          <a:lstStyle/>
          <a:p>
            <a:pPr fontAlgn="auto">
              <a:buFont typeface="Arial" pitchFamily="34" charset="0"/>
              <a:buChar char="•"/>
              <a:defRPr/>
            </a:pPr>
            <a:r>
              <a:rPr lang="en-US" dirty="0" smtClean="0">
                <a:ea typeface="+mn-ea"/>
                <a:cs typeface="+mn-cs"/>
              </a:rPr>
              <a:t>There are countless ways to cause bad luck, but  do they actually effect anything?</a:t>
            </a:r>
          </a:p>
          <a:p>
            <a:pPr fontAlgn="auto">
              <a:buFont typeface="Arial" pitchFamily="34" charset="0"/>
              <a:buChar char="•"/>
              <a:defRPr/>
            </a:pPr>
            <a:r>
              <a:rPr lang="en-US" dirty="0" smtClean="0">
                <a:ea typeface="+mn-ea"/>
                <a:cs typeface="+mn-cs"/>
              </a:rPr>
              <a:t>We specifically chose to test the effects of:</a:t>
            </a:r>
          </a:p>
          <a:p>
            <a:pPr lvl="1" fontAlgn="auto">
              <a:buFont typeface="Arial" pitchFamily="34" charset="0"/>
              <a:buChar char="•"/>
              <a:defRPr/>
            </a:pPr>
            <a:r>
              <a:rPr lang="en-US" dirty="0" smtClean="0">
                <a:ea typeface="+mn-ea"/>
              </a:rPr>
              <a:t>Walking under a ladder</a:t>
            </a:r>
          </a:p>
          <a:p>
            <a:pPr lvl="1" fontAlgn="auto">
              <a:buFont typeface="Arial" pitchFamily="34" charset="0"/>
              <a:buChar char="•"/>
              <a:defRPr/>
            </a:pPr>
            <a:r>
              <a:rPr lang="en-US" dirty="0" smtClean="0">
                <a:ea typeface="+mn-ea"/>
              </a:rPr>
              <a:t>Opening umbrellas indoors</a:t>
            </a:r>
          </a:p>
          <a:p>
            <a:pPr lvl="1" fontAlgn="auto">
              <a:buFont typeface="Arial" pitchFamily="34" charset="0"/>
              <a:buChar char="•"/>
              <a:defRPr/>
            </a:pPr>
            <a:r>
              <a:rPr lang="en-US" dirty="0" smtClean="0">
                <a:ea typeface="+mn-ea"/>
              </a:rPr>
              <a:t>Spilling salt</a:t>
            </a:r>
            <a:endParaRPr lang="en-US" dirty="0">
              <a:ea typeface="+mn-ea"/>
            </a:endParaRPr>
          </a:p>
        </p:txBody>
      </p:sp>
      <p:pic>
        <p:nvPicPr>
          <p:cNvPr id="14339" name="Picture 4" descr="0105-walk-under-ladder.png"/>
          <p:cNvPicPr>
            <a:picLocks noChangeAspect="1"/>
          </p:cNvPicPr>
          <p:nvPr/>
        </p:nvPicPr>
        <p:blipFill>
          <a:blip r:embed="rId2"/>
          <a:srcRect/>
          <a:stretch>
            <a:fillRect/>
          </a:stretch>
        </p:blipFill>
        <p:spPr bwMode="auto">
          <a:xfrm>
            <a:off x="455613" y="3625850"/>
            <a:ext cx="3062287" cy="2089150"/>
          </a:xfrm>
          <a:prstGeom prst="rect">
            <a:avLst/>
          </a:prstGeom>
          <a:noFill/>
          <a:ln w="9525">
            <a:noFill/>
            <a:miter lim="800000"/>
            <a:headEnd/>
            <a:tailEnd/>
          </a:ln>
        </p:spPr>
      </p:pic>
      <p:pic>
        <p:nvPicPr>
          <p:cNvPr id="14340" name="Picture 5" descr="salt-spilled-m.jpg"/>
          <p:cNvPicPr>
            <a:picLocks noChangeAspect="1"/>
          </p:cNvPicPr>
          <p:nvPr/>
        </p:nvPicPr>
        <p:blipFill>
          <a:blip r:embed="rId3"/>
          <a:srcRect/>
          <a:stretch>
            <a:fillRect/>
          </a:stretch>
        </p:blipFill>
        <p:spPr bwMode="auto">
          <a:xfrm>
            <a:off x="6359525" y="2386013"/>
            <a:ext cx="2593975" cy="2593975"/>
          </a:xfrm>
          <a:prstGeom prst="rect">
            <a:avLst/>
          </a:prstGeom>
          <a:noFill/>
          <a:ln w="9525">
            <a:noFill/>
            <a:miter lim="800000"/>
            <a:headEnd/>
            <a:tailEnd/>
          </a:ln>
        </p:spPr>
      </p:pic>
      <p:pic>
        <p:nvPicPr>
          <p:cNvPr id="14341" name="Picture 6" descr="umbrella0.jpg"/>
          <p:cNvPicPr>
            <a:picLocks noChangeAspect="1"/>
          </p:cNvPicPr>
          <p:nvPr/>
        </p:nvPicPr>
        <p:blipFill>
          <a:blip r:embed="rId4"/>
          <a:srcRect/>
          <a:stretch>
            <a:fillRect/>
          </a:stretch>
        </p:blipFill>
        <p:spPr bwMode="auto">
          <a:xfrm>
            <a:off x="3810000" y="2386013"/>
            <a:ext cx="2171700" cy="31130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Reasons for superstition</a:t>
            </a:r>
            <a:endParaRPr lang="en-US" dirty="0">
              <a:ea typeface="+mj-ea"/>
              <a:cs typeface="+mj-cs"/>
            </a:endParaRPr>
          </a:p>
        </p:txBody>
      </p:sp>
      <p:sp>
        <p:nvSpPr>
          <p:cNvPr id="3" name="Content Placeholder 2"/>
          <p:cNvSpPr>
            <a:spLocks noGrp="1"/>
          </p:cNvSpPr>
          <p:nvPr>
            <p:ph sz="quarter" idx="13"/>
          </p:nvPr>
        </p:nvSpPr>
        <p:spPr/>
        <p:txBody>
          <a:bodyPr wrap="square" numCol="1" anchor="t" anchorCtr="0" compatLnSpc="1">
            <a:prstTxWarp prst="textNoShape">
              <a:avLst/>
            </a:prstTxWarp>
          </a:bodyPr>
          <a:lstStyle/>
          <a:p>
            <a:r>
              <a:rPr lang="en-US"/>
              <a:t>A Kansas State University undergraduate research, done in 2010, focuses on personality traits that lead to superstition </a:t>
            </a:r>
          </a:p>
          <a:p>
            <a:r>
              <a:rPr lang="en-US"/>
              <a:t>In first study, the researchers conducted questionnaires with 200 undergraduates, asking about how pessimistic they were, whether they believed in chance or fate, if they liked to be in control, etc.</a:t>
            </a:r>
          </a:p>
          <a:p>
            <a:r>
              <a:rPr lang="en-US"/>
              <a:t>One of the major discoveries was that people who believe that chance and fate control their lives are more likely to be superstitious.</a:t>
            </a:r>
          </a:p>
          <a:p>
            <a:r>
              <a:rPr lang="en-US"/>
              <a:t> </a:t>
            </a:r>
            <a:r>
              <a:rPr lang="en-US" sz="1400"/>
              <a:t>Clinicallypsych. "New Research Probes Superstitious Behavior | Clinically Psyched." </a:t>
            </a:r>
            <a:r>
              <a:rPr lang="en-US" sz="1400" i="1"/>
              <a:t>Clinical Psychology News</a:t>
            </a:r>
            <a:r>
              <a:rPr lang="en-US" sz="1400"/>
              <a:t>. Web. 12 Dec. 2011. &lt;http://clinicallypsyched.com/psychology-superstitious-behavior/&gt;.</a:t>
            </a:r>
          </a:p>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sz="4000" cap="none" dirty="0" smtClean="0">
                <a:ea typeface="+mj-ea"/>
                <a:cs typeface="+mj-cs"/>
              </a:rPr>
              <a:t>How We Tested It</a:t>
            </a:r>
            <a:endParaRPr lang="en-US" sz="4000" cap="none" dirty="0">
              <a:ea typeface="+mj-ea"/>
              <a:cs typeface="+mj-cs"/>
            </a:endParaRPr>
          </a:p>
        </p:txBody>
      </p:sp>
      <p:sp>
        <p:nvSpPr>
          <p:cNvPr id="3" name="Content Placeholder 2"/>
          <p:cNvSpPr>
            <a:spLocks noGrp="1"/>
          </p:cNvSpPr>
          <p:nvPr>
            <p:ph sz="quarter" idx="13"/>
          </p:nvPr>
        </p:nvSpPr>
        <p:spPr/>
        <p:txBody>
          <a:bodyPr/>
          <a:lstStyle/>
          <a:p>
            <a:pPr fontAlgn="auto">
              <a:buFont typeface="Arial" pitchFamily="34" charset="0"/>
              <a:buChar char="•"/>
              <a:defRPr/>
            </a:pPr>
            <a:endParaRPr lang="en-US" sz="2000" dirty="0" smtClean="0">
              <a:ea typeface="+mn-ea"/>
              <a:cs typeface="+mn-cs"/>
            </a:endParaRPr>
          </a:p>
          <a:p>
            <a:pPr fontAlgn="auto">
              <a:buFont typeface="Arial" pitchFamily="34" charset="0"/>
              <a:buChar char="•"/>
              <a:defRPr/>
            </a:pPr>
            <a:r>
              <a:rPr lang="en-US" sz="2000" dirty="0" smtClean="0">
                <a:ea typeface="+mn-ea"/>
                <a:cs typeface="+mn-cs"/>
              </a:rPr>
              <a:t>For </a:t>
            </a:r>
            <a:r>
              <a:rPr lang="en-US" sz="2000" dirty="0">
                <a:ea typeface="+mn-ea"/>
                <a:cs typeface="+mn-cs"/>
              </a:rPr>
              <a:t>each situation we used a before and after styled test of flipping a coin twenty times to see if any </a:t>
            </a:r>
            <a:r>
              <a:rPr lang="en-US" sz="2000" dirty="0" smtClean="0">
                <a:ea typeface="+mn-ea"/>
                <a:cs typeface="+mn-cs"/>
              </a:rPr>
              <a:t>“bad luck” </a:t>
            </a:r>
            <a:r>
              <a:rPr lang="en-US" sz="2000" dirty="0">
                <a:ea typeface="+mn-ea"/>
                <a:cs typeface="+mn-cs"/>
              </a:rPr>
              <a:t>actually effected what we were doing. </a:t>
            </a:r>
            <a:endParaRPr lang="en-US" sz="2000" dirty="0" smtClean="0">
              <a:ea typeface="+mn-ea"/>
              <a:cs typeface="+mn-cs"/>
            </a:endParaRPr>
          </a:p>
          <a:p>
            <a:pPr fontAlgn="auto">
              <a:buFont typeface="Arial" pitchFamily="34" charset="0"/>
              <a:buChar char="•"/>
              <a:defRPr/>
            </a:pPr>
            <a:endParaRPr lang="en-US" sz="2000" dirty="0" smtClean="0">
              <a:ea typeface="+mn-ea"/>
              <a:cs typeface="+mn-cs"/>
            </a:endParaRPr>
          </a:p>
          <a:p>
            <a:pPr fontAlgn="auto">
              <a:buFont typeface="Arial" pitchFamily="34" charset="0"/>
              <a:buChar char="•"/>
              <a:defRPr/>
            </a:pPr>
            <a:r>
              <a:rPr lang="en-US" sz="2000" dirty="0" smtClean="0">
                <a:ea typeface="+mn-ea"/>
                <a:cs typeface="+mn-cs"/>
              </a:rPr>
              <a:t>We compared the results of flipping the coin before and after our experiments</a:t>
            </a:r>
          </a:p>
          <a:p>
            <a:pPr fontAlgn="auto">
              <a:buFont typeface="Arial" pitchFamily="34" charset="0"/>
              <a:buChar char="•"/>
              <a:defRPr/>
            </a:pPr>
            <a:endParaRPr lang="en-US" sz="2000" dirty="0" smtClean="0">
              <a:ea typeface="+mn-ea"/>
              <a:cs typeface="+mn-cs"/>
            </a:endParaRPr>
          </a:p>
          <a:p>
            <a:pPr lvl="1" fontAlgn="auto">
              <a:buFont typeface="Arial" pitchFamily="34" charset="0"/>
              <a:buChar char="•"/>
              <a:defRPr/>
            </a:pPr>
            <a:r>
              <a:rPr lang="en-US" sz="2000" dirty="0" smtClean="0">
                <a:ea typeface="+mn-ea"/>
              </a:rPr>
              <a:t>If the results were similar then the “bad luck” had no effect</a:t>
            </a:r>
            <a:endParaRPr lang="en-US" sz="2000" dirty="0">
              <a:ea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Ladder superstition</a:t>
            </a:r>
            <a:endParaRPr lang="en-US" dirty="0">
              <a:ea typeface="+mj-ea"/>
              <a:cs typeface="+mj-cs"/>
            </a:endParaRPr>
          </a:p>
        </p:txBody>
      </p:sp>
      <p:sp>
        <p:nvSpPr>
          <p:cNvPr id="3" name="Content Placeholder 2"/>
          <p:cNvSpPr>
            <a:spLocks noGrp="1"/>
          </p:cNvSpPr>
          <p:nvPr>
            <p:ph sz="quarter" idx="13"/>
          </p:nvPr>
        </p:nvSpPr>
        <p:spPr/>
        <p:txBody>
          <a:bodyPr/>
          <a:lstStyle/>
          <a:p>
            <a:pPr fontAlgn="auto">
              <a:buFont typeface="Arial" pitchFamily="34" charset="0"/>
              <a:buChar char="•"/>
              <a:defRPr/>
            </a:pPr>
            <a:r>
              <a:rPr lang="en-US" dirty="0">
                <a:ea typeface="+mn-ea"/>
                <a:cs typeface="+mn-cs"/>
              </a:rPr>
              <a:t>The belief that walking under a ladder will bring bad luck stems from the ladder forming a triangle with the wall and the ground. </a:t>
            </a:r>
          </a:p>
          <a:p>
            <a:pPr fontAlgn="auto">
              <a:buFont typeface="Arial" pitchFamily="34" charset="0"/>
              <a:buChar char="•"/>
              <a:defRPr/>
            </a:pPr>
            <a:r>
              <a:rPr lang="en-US" dirty="0">
                <a:ea typeface="+mn-ea"/>
                <a:cs typeface="+mn-cs"/>
              </a:rPr>
              <a:t>This represents the "Holy Trinity", and if you violate this by entering the space, it puts you in league with the devil, and you're likely to incur God's wrath</a:t>
            </a:r>
            <a:r>
              <a:rPr lang="en-US" dirty="0" smtClean="0">
                <a:ea typeface="+mn-ea"/>
                <a:cs typeface="+mn-cs"/>
              </a:rPr>
              <a:t>.</a:t>
            </a:r>
          </a:p>
          <a:p>
            <a:pPr fontAlgn="auto">
              <a:buFont typeface="Arial" pitchFamily="34" charset="0"/>
              <a:buChar char="•"/>
              <a:defRPr/>
            </a:pPr>
            <a:r>
              <a:rPr lang="en-US" dirty="0">
                <a:ea typeface="+mn-ea"/>
                <a:cs typeface="+mn-cs"/>
              </a:rPr>
              <a:t>Before gallows were utilized, murderers in some societies were instead hung on ladders</a:t>
            </a:r>
            <a:r>
              <a:rPr lang="en-US" dirty="0" smtClean="0">
                <a:ea typeface="+mn-ea"/>
                <a:cs typeface="+mn-cs"/>
              </a:rPr>
              <a:t>.</a:t>
            </a:r>
          </a:p>
          <a:p>
            <a:pPr lvl="1" fontAlgn="auto">
              <a:buFont typeface="Arial" pitchFamily="34" charset="0"/>
              <a:buChar char="•"/>
              <a:defRPr/>
            </a:pPr>
            <a:r>
              <a:rPr lang="en-US" dirty="0" smtClean="0">
                <a:ea typeface="+mn-ea"/>
              </a:rPr>
              <a:t> </a:t>
            </a:r>
            <a:r>
              <a:rPr lang="en-US" dirty="0">
                <a:ea typeface="+mn-ea"/>
              </a:rPr>
              <a:t>ladders were also undesirable because ghosts were claimed to have remained by the ladders. </a:t>
            </a:r>
            <a:endParaRPr lang="en-US" dirty="0" smtClean="0">
              <a:ea typeface="+mn-ea"/>
            </a:endParaRPr>
          </a:p>
          <a:p>
            <a:pPr lvl="1" fontAlgn="auto">
              <a:buFont typeface="Arial" pitchFamily="34" charset="0"/>
              <a:buChar char="•"/>
              <a:defRPr/>
            </a:pPr>
            <a:r>
              <a:rPr lang="en-US" dirty="0">
                <a:ea typeface="+mn-ea"/>
              </a:rPr>
              <a:t>The bad luck is made even worse if someone drops something on you while walking under a ladder.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1288"/>
            <a:ext cx="7924800" cy="1143000"/>
          </a:xfrm>
        </p:spPr>
        <p:txBody>
          <a:bodyPr/>
          <a:lstStyle/>
          <a:p>
            <a:pPr fontAlgn="auto">
              <a:spcAft>
                <a:spcPts val="0"/>
              </a:spcAft>
              <a:defRPr/>
            </a:pPr>
            <a:r>
              <a:rPr lang="en-US" dirty="0" smtClean="0">
                <a:ea typeface="+mj-ea"/>
                <a:cs typeface="+mj-cs"/>
              </a:rPr>
              <a:t>Trials for Ladder</a:t>
            </a:r>
            <a:endParaRPr lang="en-US" dirty="0">
              <a:ea typeface="+mj-ea"/>
              <a:cs typeface="+mj-cs"/>
            </a:endParaRPr>
          </a:p>
        </p:txBody>
      </p:sp>
      <p:pic>
        <p:nvPicPr>
          <p:cNvPr id="18434" name="Content Placeholder 3" descr="Ladder table.tiff"/>
          <p:cNvPicPr>
            <a:picLocks noGrp="1" noChangeAspect="1"/>
          </p:cNvPicPr>
          <p:nvPr>
            <p:ph sz="quarter" idx="13"/>
          </p:nvPr>
        </p:nvPicPr>
        <p:blipFill>
          <a:blip r:embed="rId2"/>
          <a:srcRect l="1794" t="1543" r="1849" b="922"/>
          <a:stretch>
            <a:fillRect/>
          </a:stretch>
        </p:blipFill>
        <p:spPr bwMode="auto">
          <a:xfrm>
            <a:off x="2455863" y="1435100"/>
            <a:ext cx="6500812" cy="5062538"/>
          </a:xfrm>
        </p:spPr>
      </p:pic>
      <p:sp>
        <p:nvSpPr>
          <p:cNvPr id="18435" name="TextBox 5"/>
          <p:cNvSpPr txBox="1">
            <a:spLocks noChangeArrowheads="1"/>
          </p:cNvSpPr>
          <p:nvPr/>
        </p:nvSpPr>
        <p:spPr bwMode="auto">
          <a:xfrm>
            <a:off x="50800" y="2805113"/>
            <a:ext cx="2455863" cy="2563812"/>
          </a:xfrm>
          <a:prstGeom prst="rect">
            <a:avLst/>
          </a:prstGeom>
          <a:noFill/>
          <a:ln w="9525">
            <a:noFill/>
            <a:miter lim="800000"/>
            <a:headEnd/>
            <a:tailEnd/>
          </a:ln>
        </p:spPr>
        <p:txBody>
          <a:bodyPr>
            <a:prstTxWarp prst="textNoShape">
              <a:avLst/>
            </a:prstTxWarp>
            <a:spAutoFit/>
          </a:bodyPr>
          <a:lstStyle/>
          <a:p>
            <a:r>
              <a:rPr lang="en-US">
                <a:latin typeface="Arial Narrow" pitchFamily="-72" charset="0"/>
              </a:rPr>
              <a:t>Hits before: 9</a:t>
            </a:r>
          </a:p>
          <a:p>
            <a:endParaRPr lang="en-US">
              <a:latin typeface="Arial Narrow" pitchFamily="-72" charset="0"/>
            </a:endParaRPr>
          </a:p>
          <a:p>
            <a:r>
              <a:rPr lang="en-US">
                <a:latin typeface="Arial Narrow" pitchFamily="-72" charset="0"/>
              </a:rPr>
              <a:t>Hits after: 8</a:t>
            </a:r>
          </a:p>
          <a:p>
            <a:endParaRPr lang="en-US">
              <a:latin typeface="Arial Narrow" pitchFamily="-72" charset="0"/>
            </a:endParaRPr>
          </a:p>
          <a:p>
            <a:r>
              <a:rPr lang="en-US">
                <a:latin typeface="Arial Narrow" pitchFamily="-72" charset="0"/>
              </a:rPr>
              <a:t>Conclusion: The difference in the two results is not significant enough to prove that it is bad luck to walk under the ladder.</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Salt superstition </a:t>
            </a:r>
            <a:endParaRPr lang="en-US" dirty="0">
              <a:ea typeface="+mj-ea"/>
              <a:cs typeface="+mj-cs"/>
            </a:endParaRPr>
          </a:p>
        </p:txBody>
      </p:sp>
      <p:sp>
        <p:nvSpPr>
          <p:cNvPr id="3" name="Content Placeholder 2"/>
          <p:cNvSpPr>
            <a:spLocks noGrp="1"/>
          </p:cNvSpPr>
          <p:nvPr>
            <p:ph sz="quarter" idx="13"/>
          </p:nvPr>
        </p:nvSpPr>
        <p:spPr/>
        <p:txBody>
          <a:bodyPr wrap="square" numCol="1" anchor="t" anchorCtr="0" compatLnSpc="1">
            <a:prstTxWarp prst="textNoShape">
              <a:avLst/>
            </a:prstTxWarp>
          </a:bodyPr>
          <a:lstStyle/>
          <a:p>
            <a:r>
              <a:rPr lang="en-US"/>
              <a:t>Spilling salt was considered bad long before it was considered bad luck. </a:t>
            </a:r>
          </a:p>
          <a:p>
            <a:r>
              <a:rPr lang="en-US"/>
              <a:t>In ancient times salt was an expensive commodity, and one that had many useful purposes.</a:t>
            </a:r>
          </a:p>
          <a:p>
            <a:r>
              <a:rPr lang="en-US"/>
              <a:t> Wasting salt was therefore frowned upon, and so some suggest that the admonition of spilling salt being ‘bad luck’ came about as a way to stop the careless from wasting a precious spice.</a:t>
            </a:r>
          </a:p>
          <a:p>
            <a:r>
              <a:rPr lang="en-US"/>
              <a:t>People have to throw salt over their left shoulder because in some Christian beliefs the Devil hangs about over the left side of the body, and looking for an opportunity to invade. </a:t>
            </a:r>
          </a:p>
          <a:p>
            <a:r>
              <a:rPr lang="en-US"/>
              <a:t>Tossing said salt over the left shoulder puts it square in the devil’s face, just as he is on the attack.</a:t>
            </a:r>
          </a:p>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cap="none" dirty="0" smtClean="0">
                <a:ea typeface="+mj-ea"/>
                <a:cs typeface="+mj-cs"/>
              </a:rPr>
              <a:t>Trials for spilled salt</a:t>
            </a:r>
            <a:endParaRPr lang="en-US" cap="none" dirty="0">
              <a:ea typeface="+mj-ea"/>
              <a:cs typeface="+mj-cs"/>
            </a:endParaRPr>
          </a:p>
        </p:txBody>
      </p:sp>
      <p:pic>
        <p:nvPicPr>
          <p:cNvPr id="20482" name="Content Placeholder 7" descr="spilled salt.tiff"/>
          <p:cNvPicPr>
            <a:picLocks noGrp="1" noChangeAspect="1"/>
          </p:cNvPicPr>
          <p:nvPr>
            <p:ph sz="quarter" idx="13"/>
          </p:nvPr>
        </p:nvPicPr>
        <p:blipFill>
          <a:blip r:embed="rId2"/>
          <a:srcRect t="11533" b="8224"/>
          <a:stretch>
            <a:fillRect/>
          </a:stretch>
        </p:blipFill>
        <p:spPr bwMode="auto">
          <a:xfrm>
            <a:off x="2435225" y="1571625"/>
            <a:ext cx="6508750" cy="4749800"/>
          </a:xfrm>
        </p:spPr>
      </p:pic>
      <p:sp>
        <p:nvSpPr>
          <p:cNvPr id="10" name="Rectangle 9"/>
          <p:cNvSpPr/>
          <p:nvPr/>
        </p:nvSpPr>
        <p:spPr>
          <a:xfrm>
            <a:off x="263525" y="2073275"/>
            <a:ext cx="2171700" cy="5584825"/>
          </a:xfrm>
          <a:prstGeom prst="rect">
            <a:avLst/>
          </a:prstGeom>
        </p:spPr>
        <p:txBody>
          <a:bodyPr>
            <a:spAutoFit/>
          </a:bodyPr>
          <a:lstStyle/>
          <a:p>
            <a:pPr fontAlgn="auto">
              <a:spcBef>
                <a:spcPts val="0"/>
              </a:spcBef>
              <a:spcAft>
                <a:spcPts val="0"/>
              </a:spcAft>
              <a:defRPr/>
            </a:pPr>
            <a:r>
              <a:rPr lang="en-US" b="1" dirty="0">
                <a:latin typeface="+mn-lt"/>
                <a:ea typeface="+mn-ea"/>
                <a:cs typeface="+mn-cs"/>
              </a:rPr>
              <a:t>Hits </a:t>
            </a:r>
            <a:r>
              <a:rPr lang="en-US" b="1" dirty="0">
                <a:latin typeface="+mn-lt"/>
                <a:ea typeface="+mn-ea"/>
                <a:cs typeface="+mn-cs"/>
              </a:rPr>
              <a:t>before: 12</a:t>
            </a:r>
            <a:endParaRPr lang="en-US" dirty="0">
              <a:latin typeface="+mn-lt"/>
              <a:ea typeface="+mn-ea"/>
              <a:cs typeface="+mn-cs"/>
            </a:endParaRPr>
          </a:p>
          <a:p>
            <a:pPr fontAlgn="auto">
              <a:spcBef>
                <a:spcPts val="0"/>
              </a:spcBef>
              <a:spcAft>
                <a:spcPts val="0"/>
              </a:spcAft>
              <a:defRPr/>
            </a:pPr>
            <a:endParaRPr lang="en-US" b="1" dirty="0">
              <a:latin typeface="+mn-lt"/>
              <a:ea typeface="+mn-ea"/>
              <a:cs typeface="+mn-cs"/>
            </a:endParaRPr>
          </a:p>
          <a:p>
            <a:pPr fontAlgn="auto">
              <a:spcBef>
                <a:spcPts val="0"/>
              </a:spcBef>
              <a:spcAft>
                <a:spcPts val="0"/>
              </a:spcAft>
              <a:defRPr/>
            </a:pPr>
            <a:r>
              <a:rPr lang="en-US" b="1" dirty="0">
                <a:latin typeface="+mn-lt"/>
                <a:ea typeface="+mn-ea"/>
                <a:cs typeface="+mn-cs"/>
              </a:rPr>
              <a:t>Hits after: 10</a:t>
            </a:r>
            <a:endParaRPr lang="en-US" dirty="0">
              <a:latin typeface="+mn-lt"/>
              <a:ea typeface="+mn-ea"/>
              <a:cs typeface="+mn-cs"/>
            </a:endParaRPr>
          </a:p>
          <a:p>
            <a:pPr fontAlgn="auto">
              <a:spcBef>
                <a:spcPts val="0"/>
              </a:spcBef>
              <a:spcAft>
                <a:spcPts val="0"/>
              </a:spcAft>
              <a:defRPr/>
            </a:pPr>
            <a:endParaRPr lang="en-US" b="1" dirty="0">
              <a:latin typeface="+mn-lt"/>
              <a:ea typeface="+mn-ea"/>
              <a:cs typeface="+mn-cs"/>
            </a:endParaRPr>
          </a:p>
          <a:p>
            <a:pPr fontAlgn="auto">
              <a:spcBef>
                <a:spcPts val="0"/>
              </a:spcBef>
              <a:spcAft>
                <a:spcPts val="0"/>
              </a:spcAft>
              <a:defRPr/>
            </a:pPr>
            <a:endParaRPr lang="en-US" b="1" dirty="0">
              <a:latin typeface="+mn-lt"/>
              <a:ea typeface="+mn-ea"/>
              <a:cs typeface="+mn-cs"/>
            </a:endParaRPr>
          </a:p>
          <a:p>
            <a:pPr marL="285750" indent="-285750" fontAlgn="auto">
              <a:spcBef>
                <a:spcPts val="0"/>
              </a:spcBef>
              <a:spcAft>
                <a:spcPts val="0"/>
              </a:spcAft>
              <a:buFont typeface="Arial"/>
              <a:buChar char="•"/>
              <a:defRPr/>
            </a:pPr>
            <a:r>
              <a:rPr lang="en-US" b="1" dirty="0">
                <a:latin typeface="+mn-lt"/>
                <a:ea typeface="+mn-ea"/>
                <a:cs typeface="+mn-cs"/>
              </a:rPr>
              <a:t>After spilling the salt Charles guessed 60%</a:t>
            </a:r>
            <a:br>
              <a:rPr lang="en-US" b="1" dirty="0">
                <a:latin typeface="+mn-lt"/>
                <a:ea typeface="+mn-ea"/>
                <a:cs typeface="+mn-cs"/>
              </a:rPr>
            </a:br>
            <a:endParaRPr lang="en-US" b="1" dirty="0">
              <a:latin typeface="+mn-lt"/>
              <a:ea typeface="+mn-ea"/>
              <a:cs typeface="+mn-cs"/>
            </a:endParaRPr>
          </a:p>
          <a:p>
            <a:pPr marL="285750" indent="-285750" fontAlgn="auto">
              <a:spcBef>
                <a:spcPts val="0"/>
              </a:spcBef>
              <a:spcAft>
                <a:spcPts val="0"/>
              </a:spcAft>
              <a:buFont typeface="Arial"/>
              <a:buChar char="•"/>
              <a:defRPr/>
            </a:pPr>
            <a:r>
              <a:rPr lang="en-US" b="1" dirty="0">
                <a:latin typeface="+mn-lt"/>
                <a:ea typeface="+mn-ea"/>
                <a:cs typeface="+mn-cs"/>
              </a:rPr>
              <a:t>After the salt was thrown over his shoulder Charles guessed 50%</a:t>
            </a:r>
          </a:p>
          <a:p>
            <a:pPr marL="285750" indent="-285750" fontAlgn="auto">
              <a:spcBef>
                <a:spcPts val="0"/>
              </a:spcBef>
              <a:spcAft>
                <a:spcPts val="0"/>
              </a:spcAft>
              <a:buFont typeface="Arial"/>
              <a:buChar char="•"/>
              <a:defRPr/>
            </a:pPr>
            <a:endParaRPr lang="en-US" b="1" dirty="0">
              <a:latin typeface="+mn-lt"/>
              <a:ea typeface="+mn-ea"/>
              <a:cs typeface="+mn-cs"/>
            </a:endParaRPr>
          </a:p>
          <a:p>
            <a:pPr fontAlgn="auto">
              <a:spcBef>
                <a:spcPts val="0"/>
              </a:spcBef>
              <a:spcAft>
                <a:spcPts val="0"/>
              </a:spcAft>
              <a:defRPr/>
            </a:pPr>
            <a:endParaRPr lang="en-US" b="1" dirty="0">
              <a:latin typeface="+mn-lt"/>
              <a:ea typeface="+mn-ea"/>
              <a:cs typeface="+mn-cs"/>
            </a:endParaRPr>
          </a:p>
          <a:p>
            <a:pPr fontAlgn="auto">
              <a:spcBef>
                <a:spcPts val="0"/>
              </a:spcBef>
              <a:spcAft>
                <a:spcPts val="0"/>
              </a:spcAft>
              <a:defRPr/>
            </a:pPr>
            <a:endParaRPr lang="en-US" b="1" dirty="0">
              <a:latin typeface="+mn-lt"/>
              <a:ea typeface="+mn-ea"/>
              <a:cs typeface="+mn-cs"/>
            </a:endParaRPr>
          </a:p>
          <a:p>
            <a:pPr fontAlgn="auto">
              <a:spcBef>
                <a:spcPts val="0"/>
              </a:spcBef>
              <a:spcAft>
                <a:spcPts val="0"/>
              </a:spcAft>
              <a:defRPr/>
            </a:pPr>
            <a:endParaRPr lang="en-US" b="1" dirty="0">
              <a:latin typeface="+mn-lt"/>
              <a:ea typeface="+mn-ea"/>
              <a:cs typeface="+mn-cs"/>
            </a:endParaRPr>
          </a:p>
          <a:p>
            <a:pPr fontAlgn="auto">
              <a:spcBef>
                <a:spcPts val="0"/>
              </a:spcBef>
              <a:spcAft>
                <a:spcPts val="0"/>
              </a:spcAft>
              <a:defRPr/>
            </a:pPr>
            <a:endParaRPr lang="en-US" b="1" dirty="0">
              <a:latin typeface="+mn-lt"/>
              <a:ea typeface="+mn-ea"/>
              <a:cs typeface="+mn-cs"/>
            </a:endParaRPr>
          </a:p>
          <a:p>
            <a:pPr fontAlgn="auto">
              <a:spcBef>
                <a:spcPts val="0"/>
              </a:spcBef>
              <a:spcAft>
                <a:spcPts val="0"/>
              </a:spcAft>
              <a:defRPr/>
            </a:pPr>
            <a:endParaRPr lang="en-US" b="1" dirty="0">
              <a:latin typeface="+mn-lt"/>
              <a:ea typeface="+mn-ea"/>
              <a:cs typeface="+mn-cs"/>
            </a:endParaRPr>
          </a:p>
          <a:p>
            <a:pPr fontAlgn="auto">
              <a:spcBef>
                <a:spcPts val="0"/>
              </a:spcBef>
              <a:spcAft>
                <a:spcPts val="0"/>
              </a:spcAft>
              <a:defRPr/>
            </a:pPr>
            <a:endParaRPr lang="en-US" b="1" dirty="0">
              <a:latin typeface="+mn-lt"/>
              <a:ea typeface="+mn-ea"/>
              <a:cs typeface="+mn-cs"/>
            </a:endParaRPr>
          </a:p>
          <a:p>
            <a:pPr fontAlgn="auto">
              <a:spcBef>
                <a:spcPts val="0"/>
              </a:spcBef>
              <a:spcAft>
                <a:spcPts val="0"/>
              </a:spcAft>
              <a:defRPr/>
            </a:pPr>
            <a:endParaRPr lang="en-US" b="1" dirty="0">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Umbrella superstition</a:t>
            </a:r>
            <a:endParaRPr lang="en-US" dirty="0">
              <a:ea typeface="+mj-ea"/>
              <a:cs typeface="+mj-cs"/>
            </a:endParaRPr>
          </a:p>
        </p:txBody>
      </p:sp>
      <p:sp>
        <p:nvSpPr>
          <p:cNvPr id="3" name="Content Placeholder 2"/>
          <p:cNvSpPr>
            <a:spLocks noGrp="1"/>
          </p:cNvSpPr>
          <p:nvPr>
            <p:ph sz="quarter" idx="13"/>
          </p:nvPr>
        </p:nvSpPr>
        <p:spPr/>
        <p:txBody>
          <a:bodyPr/>
          <a:lstStyle/>
          <a:p>
            <a:pPr fontAlgn="auto">
              <a:buFont typeface="Arial" pitchFamily="34" charset="0"/>
              <a:buChar char="•"/>
              <a:defRPr/>
            </a:pPr>
            <a:r>
              <a:rPr lang="en-US" dirty="0">
                <a:ea typeface="+mn-ea"/>
                <a:cs typeface="+mn-cs"/>
              </a:rPr>
              <a:t>The European umbrella that was popular in the eighteenth century. These umbrellas were larger than modern umbrellas and had hard metal spokes and spring triggers. </a:t>
            </a:r>
          </a:p>
          <a:p>
            <a:pPr fontAlgn="auto">
              <a:buFont typeface="Arial" pitchFamily="34" charset="0"/>
              <a:buChar char="•"/>
              <a:defRPr/>
            </a:pPr>
            <a:endParaRPr lang="en-US" dirty="0" smtClean="0">
              <a:ea typeface="+mn-ea"/>
              <a:cs typeface="+mn-cs"/>
            </a:endParaRPr>
          </a:p>
          <a:p>
            <a:pPr fontAlgn="auto">
              <a:buFont typeface="Arial" pitchFamily="34" charset="0"/>
              <a:buChar char="•"/>
              <a:defRPr/>
            </a:pPr>
            <a:r>
              <a:rPr lang="en-US" dirty="0" smtClean="0">
                <a:ea typeface="+mn-ea"/>
                <a:cs typeface="+mn-cs"/>
              </a:rPr>
              <a:t>The </a:t>
            </a:r>
            <a:r>
              <a:rPr lang="en-US" dirty="0">
                <a:ea typeface="+mn-ea"/>
                <a:cs typeface="+mn-cs"/>
              </a:rPr>
              <a:t>opening of these umbrellas could cause damage to objects or people that happened to be nearby. </a:t>
            </a:r>
          </a:p>
          <a:p>
            <a:pPr fontAlgn="auto">
              <a:buFont typeface="Arial" pitchFamily="34" charset="0"/>
              <a:buChar char="•"/>
              <a:defRPr/>
            </a:pPr>
            <a:endParaRPr lang="en-US" dirty="0" smtClean="0">
              <a:ea typeface="+mn-ea"/>
              <a:cs typeface="+mn-cs"/>
            </a:endParaRPr>
          </a:p>
          <a:p>
            <a:pPr fontAlgn="auto">
              <a:buFont typeface="Arial" pitchFamily="34" charset="0"/>
              <a:buChar char="•"/>
              <a:defRPr/>
            </a:pPr>
            <a:r>
              <a:rPr lang="en-US" dirty="0" smtClean="0">
                <a:ea typeface="+mn-ea"/>
                <a:cs typeface="+mn-cs"/>
              </a:rPr>
              <a:t>It </a:t>
            </a:r>
            <a:r>
              <a:rPr lang="en-US" dirty="0">
                <a:ea typeface="+mn-ea"/>
                <a:cs typeface="+mn-cs"/>
              </a:rPr>
              <a:t>was considered bad luck to open an umbrella indoors, because of the many cases in which people broke something or injured someone with them</a:t>
            </a:r>
          </a:p>
          <a:p>
            <a:pPr fontAlgn="auto">
              <a:buFont typeface="Arial" pitchFamily="34" charset="0"/>
              <a:buChar char="•"/>
              <a:defRPr/>
            </a:pPr>
            <a:endParaRPr lang="en-US" dirty="0">
              <a:ea typeface="+mn-ea"/>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552</TotalTime>
  <Words>571</Words>
  <Application>Microsoft Macintosh PowerPoint</Application>
  <PresentationFormat>On-screen Show (4:3)</PresentationFormat>
  <Paragraphs>70</Paragraphs>
  <Slides>10</Slides>
  <Notes>1</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10</vt:i4>
      </vt:variant>
    </vt:vector>
  </HeadingPairs>
  <TitlesOfParts>
    <vt:vector size="16" baseType="lpstr">
      <vt:lpstr>Arial Narrow</vt:lpstr>
      <vt:lpstr>ＭＳ Ｐゴシック</vt:lpstr>
      <vt:lpstr>Arial</vt:lpstr>
      <vt:lpstr>Calibri</vt:lpstr>
      <vt:lpstr>Helvetica</vt:lpstr>
      <vt:lpstr>Horizon</vt:lpstr>
      <vt:lpstr>DOES SUPERSTITIOUS BEHAVIOR  EFFECT YOUR LUCK?</vt:lpstr>
      <vt:lpstr>What We’re Testing</vt:lpstr>
      <vt:lpstr>REASONS FOR SUPERSTITION</vt:lpstr>
      <vt:lpstr>How We Tested It</vt:lpstr>
      <vt:lpstr>LADDER SUPERSTITION</vt:lpstr>
      <vt:lpstr>TRIALS FOR LADDER</vt:lpstr>
      <vt:lpstr>SALT SUPERSTITION </vt:lpstr>
      <vt:lpstr>Trials for spilled salt</vt:lpstr>
      <vt:lpstr>UMBRELLA SUPERSTITION</vt:lpstr>
      <vt:lpstr>TRIALS FOR UMBRELLA INDOORS </vt:lpstr>
    </vt:vector>
  </TitlesOfParts>
  <Company>Chapman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Superstition  effect your luck?</dc:title>
  <dc:creator>Charles DeLoach</dc:creator>
  <cp:lastModifiedBy>Anondah Saide</cp:lastModifiedBy>
  <cp:revision>12</cp:revision>
  <dcterms:created xsi:type="dcterms:W3CDTF">2011-12-12T21:37:16Z</dcterms:created>
  <dcterms:modified xsi:type="dcterms:W3CDTF">2012-06-19T00:32:11Z</dcterms:modified>
</cp:coreProperties>
</file>